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78" r:id="rId1"/>
    <p:sldMasterId id="2147483708" r:id="rId2"/>
  </p:sldMasterIdLst>
  <p:notesMasterIdLst>
    <p:notesMasterId r:id="rId22"/>
  </p:notesMasterIdLst>
  <p:handoutMasterIdLst>
    <p:handoutMasterId r:id="rId23"/>
  </p:handoutMasterIdLst>
  <p:sldIdLst>
    <p:sldId id="294" r:id="rId3"/>
    <p:sldId id="260" r:id="rId4"/>
    <p:sldId id="257" r:id="rId5"/>
    <p:sldId id="262" r:id="rId6"/>
    <p:sldId id="263" r:id="rId7"/>
    <p:sldId id="264" r:id="rId8"/>
    <p:sldId id="318" r:id="rId9"/>
    <p:sldId id="266" r:id="rId10"/>
    <p:sldId id="267" r:id="rId11"/>
    <p:sldId id="269" r:id="rId12"/>
    <p:sldId id="265" r:id="rId13"/>
    <p:sldId id="290" r:id="rId14"/>
    <p:sldId id="319" r:id="rId15"/>
    <p:sldId id="271" r:id="rId16"/>
    <p:sldId id="273" r:id="rId17"/>
    <p:sldId id="281" r:id="rId18"/>
    <p:sldId id="317" r:id="rId19"/>
    <p:sldId id="289" r:id="rId20"/>
    <p:sldId id="316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orbel" panose="020B0503020204020204" pitchFamily="34" charset="0"/>
      <p:regular r:id="rId30"/>
      <p:bold r:id="rId31"/>
      <p:italic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  <p:embeddedFont>
      <p:font typeface="Microsoft Sans Serif" panose="020B0604020202020204" pitchFamily="34" charset="0"/>
      <p:regular r:id="rId38"/>
    </p:embeddedFont>
    <p:embeddedFont>
      <p:font typeface="Perpetua" panose="02020502060401020303" pitchFamily="18" charset="0"/>
      <p:regular r:id="rId39"/>
      <p:bold r:id="rId40"/>
      <p:italic r:id="rId41"/>
      <p:boldItalic r:id="rId42"/>
    </p:embeddedFont>
    <p:embeddedFont>
      <p:font typeface="Segoe UI" panose="020B0502040204020203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77661" autoAdjust="0"/>
  </p:normalViewPr>
  <p:slideViewPr>
    <p:cSldViewPr>
      <p:cViewPr varScale="1">
        <p:scale>
          <a:sx n="89" d="100"/>
          <a:sy n="89" d="100"/>
        </p:scale>
        <p:origin x="224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53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c88f357521e1c276" providerId="LiveId" clId="{79A0E2D1-B604-4B29-824B-32A29A479344}"/>
    <pc:docChg chg="custSel addSld modSld">
      <pc:chgData name="" userId="c88f357521e1c276" providerId="LiveId" clId="{79A0E2D1-B604-4B29-824B-32A29A479344}" dt="2022-02-10T22:28:23.327" v="192" actId="20577"/>
      <pc:docMkLst>
        <pc:docMk/>
      </pc:docMkLst>
      <pc:sldChg chg="modSp modAnim modNotesTx">
        <pc:chgData name="" userId="c88f357521e1c276" providerId="LiveId" clId="{79A0E2D1-B604-4B29-824B-32A29A479344}" dt="2022-02-10T22:10:45.965" v="119" actId="20577"/>
        <pc:sldMkLst>
          <pc:docMk/>
          <pc:sldMk cId="2322114018" sldId="264"/>
        </pc:sldMkLst>
        <pc:spChg chg="mod">
          <ac:chgData name="" userId="c88f357521e1c276" providerId="LiveId" clId="{79A0E2D1-B604-4B29-824B-32A29A479344}" dt="2022-02-10T22:09:11.810" v="91" actId="20577"/>
          <ac:spMkLst>
            <pc:docMk/>
            <pc:sldMk cId="2322114018" sldId="264"/>
            <ac:spMk id="5" creationId="{CA3372F6-2842-4EC5-AC0F-A5688CC3608C}"/>
          </ac:spMkLst>
        </pc:spChg>
      </pc:sldChg>
      <pc:sldChg chg="addSp delSp modSp add delAnim">
        <pc:chgData name="" userId="c88f357521e1c276" providerId="LiveId" clId="{79A0E2D1-B604-4B29-824B-32A29A479344}" dt="2022-02-10T22:22:15.747" v="165" actId="1076"/>
        <pc:sldMkLst>
          <pc:docMk/>
          <pc:sldMk cId="2267637607" sldId="318"/>
        </pc:sldMkLst>
        <pc:spChg chg="mod">
          <ac:chgData name="" userId="c88f357521e1c276" providerId="LiveId" clId="{79A0E2D1-B604-4B29-824B-32A29A479344}" dt="2022-02-10T22:22:13.280" v="164" actId="1076"/>
          <ac:spMkLst>
            <pc:docMk/>
            <pc:sldMk cId="2267637607" sldId="318"/>
            <ac:spMk id="2" creationId="{00000000-0000-0000-0000-000000000000}"/>
          </ac:spMkLst>
        </pc:spChg>
        <pc:spChg chg="del">
          <ac:chgData name="" userId="c88f357521e1c276" providerId="LiveId" clId="{79A0E2D1-B604-4B29-824B-32A29A479344}" dt="2022-02-10T22:17:01.276" v="122" actId="478"/>
          <ac:spMkLst>
            <pc:docMk/>
            <pc:sldMk cId="2267637607" sldId="318"/>
            <ac:spMk id="4" creationId="{07F5DD7F-6890-42BA-8498-DB68B47E9740}"/>
          </ac:spMkLst>
        </pc:spChg>
        <pc:spChg chg="del">
          <ac:chgData name="" userId="c88f357521e1c276" providerId="LiveId" clId="{79A0E2D1-B604-4B29-824B-32A29A479344}" dt="2022-02-10T22:16:54.797" v="121" actId="478"/>
          <ac:spMkLst>
            <pc:docMk/>
            <pc:sldMk cId="2267637607" sldId="318"/>
            <ac:spMk id="5" creationId="{CA3372F6-2842-4EC5-AC0F-A5688CC3608C}"/>
          </ac:spMkLst>
        </pc:spChg>
        <pc:spChg chg="add mod">
          <ac:chgData name="" userId="c88f357521e1c276" providerId="LiveId" clId="{79A0E2D1-B604-4B29-824B-32A29A479344}" dt="2022-02-10T22:16:54.797" v="121" actId="478"/>
          <ac:spMkLst>
            <pc:docMk/>
            <pc:sldMk cId="2267637607" sldId="318"/>
            <ac:spMk id="6" creationId="{F3067CB3-0C06-4E24-B8BF-18F70A83E605}"/>
          </ac:spMkLst>
        </pc:spChg>
        <pc:picChg chg="add mod">
          <ac:chgData name="" userId="c88f357521e1c276" providerId="LiveId" clId="{79A0E2D1-B604-4B29-824B-32A29A479344}" dt="2022-02-10T22:22:15.747" v="165" actId="1076"/>
          <ac:picMkLst>
            <pc:docMk/>
            <pc:sldMk cId="2267637607" sldId="318"/>
            <ac:picMk id="7" creationId="{9D4816EA-144D-414C-B1CC-509A102A6BCE}"/>
          </ac:picMkLst>
        </pc:picChg>
      </pc:sldChg>
      <pc:sldChg chg="addSp delSp modSp add modNotesTx">
        <pc:chgData name="" userId="c88f357521e1c276" providerId="LiveId" clId="{79A0E2D1-B604-4B29-824B-32A29A479344}" dt="2022-02-10T22:28:23.327" v="192" actId="20577"/>
        <pc:sldMkLst>
          <pc:docMk/>
          <pc:sldMk cId="1955263954" sldId="319"/>
        </pc:sldMkLst>
        <pc:spChg chg="mod">
          <ac:chgData name="" userId="c88f357521e1c276" providerId="LiveId" clId="{79A0E2D1-B604-4B29-824B-32A29A479344}" dt="2022-02-10T22:28:23.327" v="192" actId="20577"/>
          <ac:spMkLst>
            <pc:docMk/>
            <pc:sldMk cId="1955263954" sldId="319"/>
            <ac:spMk id="2" creationId="{00000000-0000-0000-0000-000000000000}"/>
          </ac:spMkLst>
        </pc:spChg>
        <pc:spChg chg="add del mod">
          <ac:chgData name="" userId="c88f357521e1c276" providerId="LiveId" clId="{79A0E2D1-B604-4B29-824B-32A29A479344}" dt="2022-02-10T22:27:51.294" v="174" actId="478"/>
          <ac:spMkLst>
            <pc:docMk/>
            <pc:sldMk cId="1955263954" sldId="319"/>
            <ac:spMk id="4" creationId="{0C72C8F1-14F3-4746-A4DE-9C634D262964}"/>
          </ac:spMkLst>
        </pc:spChg>
        <pc:picChg chg="add mod">
          <ac:chgData name="" userId="c88f357521e1c276" providerId="LiveId" clId="{79A0E2D1-B604-4B29-824B-32A29A479344}" dt="2022-02-10T22:27:04.294" v="169" actId="1076"/>
          <ac:picMkLst>
            <pc:docMk/>
            <pc:sldMk cId="1955263954" sldId="319"/>
            <ac:picMk id="3" creationId="{1F940746-7479-41F2-94A9-C1CEEDDE033A}"/>
          </ac:picMkLst>
        </pc:picChg>
        <pc:picChg chg="del">
          <ac:chgData name="" userId="c88f357521e1c276" providerId="LiveId" clId="{79A0E2D1-B604-4B29-824B-32A29A479344}" dt="2022-02-10T22:26:58.843" v="167" actId="478"/>
          <ac:picMkLst>
            <pc:docMk/>
            <pc:sldMk cId="1955263954" sldId="319"/>
            <ac:picMk id="5" creationId="{F4DAC4F2-5502-4D72-BBF9-B678D16368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50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23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 want to go through the following subjects</a:t>
            </a:r>
          </a:p>
          <a:p>
            <a:r>
              <a:rPr lang="en-AU" dirty="0"/>
              <a:t>Statement of Conduct – what does RI state about working with youth</a:t>
            </a:r>
          </a:p>
          <a:p>
            <a:r>
              <a:rPr lang="en-AU" dirty="0"/>
              <a:t>Doubts</a:t>
            </a:r>
          </a:p>
          <a:p>
            <a:r>
              <a:rPr lang="en-AU" dirty="0"/>
              <a:t>If at any stage you are not sure with any situation that is projecting itself</a:t>
            </a:r>
          </a:p>
          <a:p>
            <a:r>
              <a:rPr lang="en-AU" dirty="0"/>
              <a:t>Involved</a:t>
            </a:r>
          </a:p>
          <a:p>
            <a:r>
              <a:rPr lang="en-AU" dirty="0"/>
              <a:t>What is involved in the policy and what do I need to do to comply with the law, Insurance, Ri and the District</a:t>
            </a:r>
          </a:p>
          <a:p>
            <a:r>
              <a:rPr lang="en-AU" dirty="0"/>
              <a:t>Kids</a:t>
            </a:r>
          </a:p>
          <a:p>
            <a:r>
              <a:rPr lang="en-AU" dirty="0"/>
              <a:t>Who are we talking about</a:t>
            </a:r>
          </a:p>
          <a:p>
            <a:r>
              <a:rPr lang="en-AU" dirty="0"/>
              <a:t>Volunteer screening</a:t>
            </a:r>
          </a:p>
          <a:p>
            <a:r>
              <a:rPr lang="en-AU" dirty="0"/>
              <a:t>When, How and why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6F3595-6BB7-4E26-A5CA-531DEAE7E48A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01987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8289"/>
            <a:r>
              <a:rPr lang="en-AU" sz="1100" i="1" spc="-5" dirty="0">
                <a:cs typeface="Calibri"/>
              </a:rPr>
              <a:t>It </a:t>
            </a:r>
            <a:r>
              <a:rPr lang="en-AU" sz="1100" i="1" dirty="0">
                <a:cs typeface="Calibri"/>
              </a:rPr>
              <a:t>is a </a:t>
            </a:r>
            <a:r>
              <a:rPr lang="en-AU" sz="1100" i="1" spc="-14" dirty="0">
                <a:cs typeface="Calibri"/>
              </a:rPr>
              <a:t>statement </a:t>
            </a:r>
            <a:r>
              <a:rPr lang="en-AU" sz="1100" i="1" spc="-5" dirty="0">
                <a:cs typeface="Calibri"/>
              </a:rPr>
              <a:t>made </a:t>
            </a:r>
            <a:r>
              <a:rPr lang="en-AU" sz="1100" i="1" spc="-9" dirty="0">
                <a:cs typeface="Calibri"/>
              </a:rPr>
              <a:t>by </a:t>
            </a:r>
            <a:r>
              <a:rPr lang="en-AU" sz="1100" i="1" spc="-19" dirty="0">
                <a:cs typeface="Calibri"/>
              </a:rPr>
              <a:t>Volunteers </a:t>
            </a:r>
            <a:r>
              <a:rPr lang="en-AU" sz="1100" i="1" spc="-5" dirty="0">
                <a:cs typeface="Calibri"/>
              </a:rPr>
              <a:t>declaring themselves </a:t>
            </a:r>
            <a:r>
              <a:rPr lang="en-AU" sz="1100" i="1" spc="-14" dirty="0">
                <a:cs typeface="Calibri"/>
              </a:rPr>
              <a:t>to  </a:t>
            </a:r>
            <a:r>
              <a:rPr lang="en-AU" sz="1100" i="1" dirty="0">
                <a:cs typeface="Calibri"/>
              </a:rPr>
              <a:t>be a </a:t>
            </a:r>
            <a:r>
              <a:rPr lang="en-AU" sz="1100" i="1" spc="-5" dirty="0">
                <a:cs typeface="Calibri"/>
              </a:rPr>
              <a:t>fit </a:t>
            </a:r>
            <a:r>
              <a:rPr lang="en-AU" sz="1100" i="1" dirty="0">
                <a:cs typeface="Calibri"/>
              </a:rPr>
              <a:t>and proper person, </a:t>
            </a:r>
            <a:r>
              <a:rPr lang="en-AU" sz="1100" i="1" spc="-5" dirty="0">
                <a:cs typeface="Calibri"/>
              </a:rPr>
              <a:t>supported </a:t>
            </a:r>
            <a:r>
              <a:rPr lang="en-AU" sz="1100" i="1" spc="-9" dirty="0">
                <a:cs typeface="Calibri"/>
              </a:rPr>
              <a:t>by </a:t>
            </a:r>
            <a:r>
              <a:rPr lang="en-AU" sz="1100" i="1" spc="-5" dirty="0">
                <a:cs typeface="Calibri"/>
              </a:rPr>
              <a:t>referees </a:t>
            </a:r>
            <a:r>
              <a:rPr lang="en-AU" sz="1100" i="1" spc="-14" dirty="0">
                <a:cs typeface="Calibri"/>
              </a:rPr>
              <a:t>to </a:t>
            </a:r>
            <a:r>
              <a:rPr lang="en-AU" sz="1100" i="1" dirty="0">
                <a:cs typeface="Calibri"/>
              </a:rPr>
              <a:t>work with  </a:t>
            </a:r>
            <a:r>
              <a:rPr lang="en-AU" sz="1100" i="1" spc="-5" dirty="0">
                <a:cs typeface="Calibri"/>
              </a:rPr>
              <a:t>young </a:t>
            </a:r>
            <a:r>
              <a:rPr lang="en-AU" sz="1100" i="1" dirty="0">
                <a:cs typeface="Calibri"/>
              </a:rPr>
              <a:t>people, and agree </a:t>
            </a:r>
            <a:r>
              <a:rPr lang="en-AU" sz="1100" i="1" spc="-14" dirty="0">
                <a:cs typeface="Calibri"/>
              </a:rPr>
              <a:t>to Rotary </a:t>
            </a:r>
            <a:r>
              <a:rPr lang="en-AU" sz="1100" i="1" spc="-5" dirty="0">
                <a:cs typeface="Calibri"/>
              </a:rPr>
              <a:t>International requirements  </a:t>
            </a:r>
            <a:r>
              <a:rPr lang="en-AU" sz="1100" i="1" dirty="0">
                <a:cs typeface="Calibri"/>
              </a:rPr>
              <a:t>&amp;</a:t>
            </a:r>
            <a:r>
              <a:rPr lang="en-AU" sz="1100" i="1" spc="-14" dirty="0">
                <a:cs typeface="Calibri"/>
              </a:rPr>
              <a:t> </a:t>
            </a:r>
            <a:r>
              <a:rPr lang="en-AU" sz="1100" i="1" dirty="0">
                <a:cs typeface="Calibri"/>
              </a:rPr>
              <a:t>guidelines.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754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8289"/>
            <a:r>
              <a:rPr lang="en-AU" sz="1100" i="1" spc="-5" dirty="0">
                <a:cs typeface="Calibri"/>
              </a:rPr>
              <a:t>You are signing this so make sure the declaration is completed correctly, referees contacted and the WWC or WWVP is current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6059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111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15905">
              <a:spcBef>
                <a:spcPts val="983"/>
              </a:spcBef>
            </a:pPr>
            <a:r>
              <a:rPr lang="en-AU" sz="1100" spc="-9" dirty="0">
                <a:cs typeface="Calibri"/>
              </a:rPr>
              <a:t>Answer </a:t>
            </a:r>
            <a:r>
              <a:rPr lang="en-AU" sz="1100" dirty="0">
                <a:cs typeface="Calibri"/>
              </a:rPr>
              <a:t>is</a:t>
            </a:r>
            <a:r>
              <a:rPr lang="en-AU" sz="1100" spc="-14" dirty="0">
                <a:cs typeface="Calibri"/>
              </a:rPr>
              <a:t> </a:t>
            </a:r>
            <a:r>
              <a:rPr lang="en-AU" sz="1100" spc="23" dirty="0">
                <a:cs typeface="Calibri"/>
              </a:rPr>
              <a:t>No.</a:t>
            </a:r>
            <a:endParaRPr lang="en-AU" sz="1100" dirty="0">
              <a:cs typeface="Calibri"/>
            </a:endParaRPr>
          </a:p>
          <a:p>
            <a:pPr marL="15905" marR="4713">
              <a:lnSpc>
                <a:spcPts val="2403"/>
              </a:lnSpc>
              <a:spcBef>
                <a:spcPts val="1192"/>
              </a:spcBef>
              <a:tabLst>
                <a:tab pos="3201701" algn="l"/>
                <a:tab pos="4581938" algn="l"/>
              </a:tabLst>
            </a:pPr>
            <a:r>
              <a:rPr lang="en-AU" sz="1100" spc="-9" dirty="0">
                <a:cs typeface="Calibri"/>
              </a:rPr>
              <a:t>Most </a:t>
            </a:r>
            <a:r>
              <a:rPr lang="en-AU" sz="1100" spc="-5" dirty="0">
                <a:cs typeface="Calibri"/>
              </a:rPr>
              <a:t>club</a:t>
            </a:r>
            <a:r>
              <a:rPr lang="en-AU" sz="1100" spc="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members</a:t>
            </a:r>
            <a:r>
              <a:rPr lang="en-AU" sz="1100" spc="-1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would </a:t>
            </a:r>
            <a:r>
              <a:rPr lang="en-AU" sz="1100" spc="-14" dirty="0">
                <a:cs typeface="Calibri"/>
              </a:rPr>
              <a:t>interact </a:t>
            </a:r>
            <a:r>
              <a:rPr lang="en-AU" sz="1100" dirty="0">
                <a:cs typeface="Calibri"/>
              </a:rPr>
              <a:t>with </a:t>
            </a:r>
            <a:r>
              <a:rPr lang="en-AU" sz="1100" spc="-9" dirty="0">
                <a:cs typeface="Calibri"/>
              </a:rPr>
              <a:t>young </a:t>
            </a:r>
            <a:r>
              <a:rPr lang="en-AU" sz="1100" spc="-5" dirty="0">
                <a:cs typeface="Calibri"/>
              </a:rPr>
              <a:t>people </a:t>
            </a:r>
            <a:r>
              <a:rPr lang="en-AU" sz="1100" dirty="0">
                <a:cs typeface="Calibri"/>
              </a:rPr>
              <a:t>in a  </a:t>
            </a:r>
            <a:r>
              <a:rPr lang="en-AU" sz="1100" spc="5" dirty="0">
                <a:cs typeface="Calibri"/>
              </a:rPr>
              <a:t>group </a:t>
            </a:r>
            <a:r>
              <a:rPr lang="en-AU" sz="1100" spc="-5" dirty="0">
                <a:cs typeface="Calibri"/>
              </a:rPr>
              <a:t>situation, </a:t>
            </a:r>
            <a:r>
              <a:rPr lang="en-AU" sz="1100" spc="-19" dirty="0">
                <a:cs typeface="Calibri"/>
              </a:rPr>
              <a:t>therefore</a:t>
            </a:r>
            <a:r>
              <a:rPr lang="en-AU" sz="1100" spc="23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not</a:t>
            </a:r>
            <a:r>
              <a:rPr lang="en-AU" sz="1100" spc="5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deemed </a:t>
            </a:r>
            <a:r>
              <a:rPr lang="en-AU" sz="1100" spc="-14" dirty="0">
                <a:cs typeface="Calibri"/>
              </a:rPr>
              <a:t>to </a:t>
            </a:r>
            <a:r>
              <a:rPr lang="en-AU" sz="1100" spc="-5" dirty="0">
                <a:cs typeface="Calibri"/>
              </a:rPr>
              <a:t>be </a:t>
            </a:r>
            <a:r>
              <a:rPr lang="en-AU" sz="1100" spc="-23" dirty="0">
                <a:cs typeface="Calibri"/>
              </a:rPr>
              <a:t>Volunteers </a:t>
            </a:r>
            <a:r>
              <a:rPr lang="en-AU" sz="1100" dirty="0">
                <a:cs typeface="Calibri"/>
              </a:rPr>
              <a:t>(as  </a:t>
            </a:r>
            <a:r>
              <a:rPr lang="en-AU" sz="1100" spc="-5" dirty="0">
                <a:cs typeface="Calibri"/>
              </a:rPr>
              <a:t>defined)</a:t>
            </a:r>
            <a:endParaRPr lang="en-AU" sz="1100" dirty="0">
              <a:cs typeface="Calibri"/>
            </a:endParaRPr>
          </a:p>
          <a:p>
            <a:pPr marL="15905" marR="781721">
              <a:lnSpc>
                <a:spcPts val="2403"/>
              </a:lnSpc>
              <a:spcBef>
                <a:spcPts val="751"/>
              </a:spcBef>
            </a:pPr>
            <a:r>
              <a:rPr lang="en-AU" sz="1100" spc="-9" dirty="0">
                <a:cs typeface="Calibri"/>
              </a:rPr>
              <a:t>Those required </a:t>
            </a:r>
            <a:r>
              <a:rPr lang="en-AU" sz="1100" spc="-14" dirty="0">
                <a:cs typeface="Calibri"/>
              </a:rPr>
              <a:t>to </a:t>
            </a:r>
            <a:r>
              <a:rPr lang="en-AU" sz="1100" spc="-5" dirty="0">
                <a:cs typeface="Calibri"/>
              </a:rPr>
              <a:t>be </a:t>
            </a:r>
            <a:r>
              <a:rPr lang="en-AU" sz="1100" spc="-9" dirty="0">
                <a:cs typeface="Calibri"/>
              </a:rPr>
              <a:t>screened by </a:t>
            </a:r>
            <a:r>
              <a:rPr lang="en-AU" sz="1100" spc="-23" dirty="0">
                <a:cs typeface="Calibri"/>
              </a:rPr>
              <a:t>way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dirty="0">
                <a:cs typeface="Calibri"/>
              </a:rPr>
              <a:t>a Volunteer  </a:t>
            </a:r>
            <a:r>
              <a:rPr lang="en-AU" sz="1100" spc="9" dirty="0">
                <a:cs typeface="Calibri"/>
              </a:rPr>
              <a:t>Declaration </a:t>
            </a:r>
            <a:r>
              <a:rPr lang="en-AU" sz="1100" spc="-9" dirty="0">
                <a:cs typeface="Calibri"/>
              </a:rPr>
              <a:t>might </a:t>
            </a:r>
            <a:r>
              <a:rPr lang="en-AU" sz="1100" spc="-5" dirty="0">
                <a:cs typeface="Calibri"/>
              </a:rPr>
              <a:t>be limited</a:t>
            </a:r>
            <a:r>
              <a:rPr lang="en-AU" sz="1100" spc="-65" dirty="0">
                <a:cs typeface="Calibri"/>
              </a:rPr>
              <a:t> </a:t>
            </a:r>
            <a:r>
              <a:rPr lang="en-AU" sz="1100" spc="-14" dirty="0">
                <a:cs typeface="Calibri"/>
              </a:rPr>
              <a:t>to:</a:t>
            </a:r>
            <a:endParaRPr lang="en-AU" sz="1100" dirty="0">
              <a:cs typeface="Calibri"/>
            </a:endParaRPr>
          </a:p>
          <a:p>
            <a:pPr marL="404704" indent="-392923">
              <a:spcBef>
                <a:spcPts val="436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r>
              <a:rPr lang="en-AU" sz="1100" spc="-9" dirty="0">
                <a:cs typeface="Calibri"/>
              </a:rPr>
              <a:t>President</a:t>
            </a:r>
            <a:endParaRPr lang="en-AU" sz="1100" dirty="0">
              <a:cs typeface="Calibri"/>
            </a:endParaRPr>
          </a:p>
          <a:p>
            <a:pPr marL="404704" indent="-392923">
              <a:spcBef>
                <a:spcPts val="478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r>
              <a:rPr lang="en-AU" sz="1100" spc="-42" dirty="0">
                <a:cs typeface="Calibri"/>
              </a:rPr>
              <a:t>Youth </a:t>
            </a:r>
            <a:r>
              <a:rPr lang="en-AU" sz="1100" spc="-9" dirty="0">
                <a:cs typeface="Calibri"/>
              </a:rPr>
              <a:t>Protection</a:t>
            </a:r>
            <a:r>
              <a:rPr lang="en-AU" sz="1100" spc="23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Officer</a:t>
            </a:r>
            <a:endParaRPr lang="en-AU" sz="1100" dirty="0">
              <a:cs typeface="Calibri"/>
            </a:endParaRPr>
          </a:p>
          <a:p>
            <a:pPr marL="404704" indent="-392923">
              <a:spcBef>
                <a:spcPts val="478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r>
              <a:rPr lang="en-AU" sz="1100" spc="-42" dirty="0">
                <a:cs typeface="Calibri"/>
              </a:rPr>
              <a:t>Youth </a:t>
            </a:r>
            <a:r>
              <a:rPr lang="en-AU" sz="1100" dirty="0">
                <a:cs typeface="Calibri"/>
              </a:rPr>
              <a:t>Services</a:t>
            </a:r>
            <a:r>
              <a:rPr lang="en-AU" sz="1100" spc="23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Director</a:t>
            </a:r>
            <a:endParaRPr lang="en-AU" sz="1100" dirty="0">
              <a:cs typeface="Calibri"/>
            </a:endParaRPr>
          </a:p>
          <a:p>
            <a:pPr marL="404704" indent="-392923">
              <a:spcBef>
                <a:spcPts val="468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r>
              <a:rPr lang="en-AU" sz="1100" spc="-9" dirty="0">
                <a:cs typeface="Calibri"/>
              </a:rPr>
              <a:t>Student </a:t>
            </a:r>
            <a:r>
              <a:rPr lang="en-AU" sz="1100" spc="-5" dirty="0">
                <a:cs typeface="Calibri"/>
              </a:rPr>
              <a:t>Counsellor</a:t>
            </a:r>
            <a:endParaRPr lang="en-AU" sz="1100" dirty="0">
              <a:cs typeface="Calibri"/>
            </a:endParaRPr>
          </a:p>
          <a:p>
            <a:pPr marL="404704" indent="-392923">
              <a:spcBef>
                <a:spcPts val="478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r>
              <a:rPr lang="en-AU" sz="1100" spc="-5" dirty="0">
                <a:cs typeface="Calibri"/>
              </a:rPr>
              <a:t>YEP </a:t>
            </a:r>
            <a:r>
              <a:rPr lang="en-AU" sz="1100" spc="-9" dirty="0">
                <a:cs typeface="Calibri"/>
              </a:rPr>
              <a:t>Host </a:t>
            </a:r>
            <a:r>
              <a:rPr lang="en-AU" sz="1100" spc="-19" dirty="0">
                <a:cs typeface="Calibri"/>
              </a:rPr>
              <a:t>Parents/ </a:t>
            </a:r>
            <a:r>
              <a:rPr lang="en-AU" sz="1100" spc="-9" dirty="0">
                <a:cs typeface="Calibri"/>
              </a:rPr>
              <a:t>family</a:t>
            </a:r>
            <a:r>
              <a:rPr lang="en-AU" sz="1100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members</a:t>
            </a:r>
          </a:p>
          <a:p>
            <a:pPr marL="404704" indent="-392923">
              <a:spcBef>
                <a:spcPts val="478"/>
              </a:spcBef>
              <a:buClr>
                <a:srgbClr val="C00000"/>
              </a:buClr>
              <a:buFont typeface="Microsoft Sans Serif"/>
              <a:buChar char="•"/>
              <a:tabLst>
                <a:tab pos="404704" algn="l"/>
                <a:tab pos="405294" algn="l"/>
              </a:tabLst>
            </a:pPr>
            <a:endParaRPr lang="en-AU" sz="1100" spc="-9" dirty="0">
              <a:cs typeface="Calibri"/>
            </a:endParaRPr>
          </a:p>
          <a:p>
            <a:pPr marL="98967" marR="4713">
              <a:lnSpc>
                <a:spcPts val="2403"/>
              </a:lnSpc>
              <a:spcBef>
                <a:spcPts val="1290"/>
              </a:spcBef>
              <a:tabLst>
                <a:tab pos="2254446" algn="l"/>
              </a:tabLst>
            </a:pPr>
            <a:r>
              <a:rPr lang="en-AU" sz="1100" dirty="0"/>
              <a:t>A </a:t>
            </a:r>
            <a:r>
              <a:rPr lang="en-AU" sz="1100" spc="-9" dirty="0"/>
              <a:t>Responsible </a:t>
            </a:r>
            <a:r>
              <a:rPr lang="en-AU" sz="1100" spc="-5" dirty="0"/>
              <a:t>Adult </a:t>
            </a:r>
            <a:r>
              <a:rPr lang="en-AU" sz="1100" dirty="0"/>
              <a:t>is </a:t>
            </a:r>
            <a:r>
              <a:rPr lang="en-AU" sz="1100" spc="-19" dirty="0"/>
              <a:t>any </a:t>
            </a:r>
            <a:r>
              <a:rPr lang="en-AU" sz="1100" spc="-5" dirty="0"/>
              <a:t>adult </a:t>
            </a:r>
            <a:r>
              <a:rPr lang="en-AU" sz="1100" spc="-14" dirty="0"/>
              <a:t>who, </a:t>
            </a:r>
            <a:r>
              <a:rPr lang="en-AU" sz="1100" spc="23" dirty="0"/>
              <a:t>in </a:t>
            </a:r>
            <a:r>
              <a:rPr lang="en-AU" sz="1100" spc="28" dirty="0"/>
              <a:t>a </a:t>
            </a:r>
            <a:r>
              <a:rPr lang="en-AU" sz="1100" spc="23" dirty="0"/>
              <a:t>family </a:t>
            </a:r>
            <a:r>
              <a:rPr lang="en-AU" sz="1100" spc="14" dirty="0"/>
              <a:t>or </a:t>
            </a:r>
            <a:r>
              <a:rPr lang="en-AU" sz="1100" spc="5" dirty="0"/>
              <a:t>group  </a:t>
            </a:r>
            <a:r>
              <a:rPr lang="en-AU" sz="1100" spc="14" dirty="0"/>
              <a:t>situation </a:t>
            </a:r>
            <a:r>
              <a:rPr lang="en-AU" sz="1100" spc="-19" dirty="0"/>
              <a:t>for </a:t>
            </a:r>
            <a:r>
              <a:rPr lang="en-AU" sz="1100" dirty="0"/>
              <a:t>a </a:t>
            </a:r>
            <a:r>
              <a:rPr lang="en-AU" sz="1100" spc="-5" dirty="0"/>
              <a:t>short period of </a:t>
            </a:r>
            <a:r>
              <a:rPr lang="en-AU" sz="1100" dirty="0"/>
              <a:t>time, is </a:t>
            </a:r>
            <a:r>
              <a:rPr lang="en-AU" sz="1100" spc="-9" dirty="0"/>
              <a:t>responsible </a:t>
            </a:r>
            <a:r>
              <a:rPr lang="en-AU" sz="1100" spc="-19" dirty="0"/>
              <a:t>for </a:t>
            </a:r>
            <a:r>
              <a:rPr lang="en-AU" sz="1100" spc="-5" dirty="0"/>
              <a:t>caring </a:t>
            </a:r>
            <a:r>
              <a:rPr lang="en-AU" sz="1100" spc="-19" dirty="0"/>
              <a:t>for  </a:t>
            </a:r>
            <a:r>
              <a:rPr lang="en-AU" sz="1100" dirty="0"/>
              <a:t>a</a:t>
            </a:r>
            <a:r>
              <a:rPr lang="en-AU" sz="1100" spc="5" dirty="0"/>
              <a:t> </a:t>
            </a:r>
            <a:r>
              <a:rPr lang="en-AU" sz="1100" spc="-14" dirty="0"/>
              <a:t>youth/students.</a:t>
            </a:r>
          </a:p>
          <a:p>
            <a:pPr marL="98967" marR="4713">
              <a:lnSpc>
                <a:spcPts val="2403"/>
              </a:lnSpc>
              <a:spcBef>
                <a:spcPts val="1290"/>
              </a:spcBef>
              <a:tabLst>
                <a:tab pos="2254446" algn="l"/>
              </a:tabLst>
            </a:pPr>
            <a:r>
              <a:rPr lang="en-AU" sz="1100" spc="-5" dirty="0"/>
              <a:t>This </a:t>
            </a:r>
            <a:r>
              <a:rPr lang="en-AU" sz="1100" spc="-9" dirty="0"/>
              <a:t>person </a:t>
            </a:r>
            <a:r>
              <a:rPr lang="en-AU" sz="1100" dirty="0"/>
              <a:t>will </a:t>
            </a:r>
            <a:r>
              <a:rPr lang="en-AU" sz="1100" spc="-5" dirty="0"/>
              <a:t>not </a:t>
            </a:r>
            <a:r>
              <a:rPr lang="en-AU" sz="1100" spc="-19" dirty="0"/>
              <a:t>have </a:t>
            </a:r>
            <a:r>
              <a:rPr lang="en-AU" sz="1100" spc="-5" dirty="0"/>
              <a:t>been police  </a:t>
            </a:r>
            <a:r>
              <a:rPr lang="en-AU" sz="1100" spc="-14" dirty="0"/>
              <a:t>checked </a:t>
            </a:r>
            <a:r>
              <a:rPr lang="en-AU" sz="1100" spc="-5" dirty="0"/>
              <a:t>or </a:t>
            </a:r>
            <a:r>
              <a:rPr lang="en-AU" sz="1100" spc="-9" dirty="0"/>
              <a:t>formally </a:t>
            </a:r>
            <a:r>
              <a:rPr lang="en-AU" sz="1100" spc="-19" dirty="0"/>
              <a:t>reference</a:t>
            </a:r>
            <a:r>
              <a:rPr lang="en-AU" sz="1100" spc="-9" dirty="0"/>
              <a:t> </a:t>
            </a:r>
            <a:r>
              <a:rPr lang="en-AU" sz="1100" spc="-14" dirty="0"/>
              <a:t>checked.</a:t>
            </a:r>
            <a:endParaRPr lang="en-AU" sz="1100" dirty="0"/>
          </a:p>
          <a:p>
            <a:pPr marL="87185"/>
            <a:endParaRPr lang="en-AU" sz="1100" dirty="0">
              <a:latin typeface="Times New Roman"/>
              <a:cs typeface="Times New Roman"/>
            </a:endParaRPr>
          </a:p>
          <a:p>
            <a:pPr marL="98967" marR="68923">
              <a:lnSpc>
                <a:spcPts val="2403"/>
              </a:lnSpc>
              <a:spcBef>
                <a:spcPts val="1331"/>
              </a:spcBef>
            </a:pPr>
            <a:r>
              <a:rPr lang="en-AU" sz="1100" spc="-5" dirty="0"/>
              <a:t>The </a:t>
            </a:r>
            <a:r>
              <a:rPr lang="en-AU" sz="1100" spc="-14" dirty="0"/>
              <a:t>youth/student's </a:t>
            </a:r>
            <a:r>
              <a:rPr lang="en-AU" sz="1100" spc="-9" dirty="0"/>
              <a:t>Host Family and/or </a:t>
            </a:r>
            <a:r>
              <a:rPr lang="en-AU" sz="1100" spc="-5" dirty="0"/>
              <a:t>Club Counsellor needs  </a:t>
            </a:r>
            <a:r>
              <a:rPr lang="en-AU" sz="1100" spc="-14" dirty="0"/>
              <a:t>to </a:t>
            </a:r>
            <a:r>
              <a:rPr lang="en-AU" sz="1100" spc="-5" dirty="0"/>
              <a:t>be </a:t>
            </a:r>
            <a:r>
              <a:rPr lang="en-AU" sz="1100" spc="-9" dirty="0"/>
              <a:t>satisfied, </a:t>
            </a:r>
            <a:r>
              <a:rPr lang="en-AU" sz="1100" dirty="0"/>
              <a:t>in </a:t>
            </a:r>
            <a:r>
              <a:rPr lang="en-AU" sz="1100" spc="-5" dirty="0"/>
              <a:t>the same </a:t>
            </a:r>
            <a:r>
              <a:rPr lang="en-AU" sz="1100" spc="-23" dirty="0"/>
              <a:t>way </a:t>
            </a:r>
            <a:r>
              <a:rPr lang="en-AU" sz="1100" dirty="0"/>
              <a:t>a </a:t>
            </a:r>
            <a:r>
              <a:rPr lang="en-AU" sz="1100" spc="-9" dirty="0"/>
              <a:t>conscientious </a:t>
            </a:r>
            <a:r>
              <a:rPr lang="en-AU" sz="1100" spc="-14" dirty="0"/>
              <a:t>parent </a:t>
            </a:r>
            <a:r>
              <a:rPr lang="en-AU" sz="1100" spc="-9" dirty="0"/>
              <a:t>would  </a:t>
            </a:r>
            <a:r>
              <a:rPr lang="en-AU" sz="1100" spc="-5" dirty="0"/>
              <a:t>be </a:t>
            </a:r>
            <a:r>
              <a:rPr lang="en-AU" sz="1100" spc="-9" dirty="0"/>
              <a:t>satisfied, that </a:t>
            </a:r>
            <a:r>
              <a:rPr lang="en-AU" sz="1100" spc="-5" dirty="0"/>
              <a:t>this </a:t>
            </a:r>
            <a:r>
              <a:rPr lang="en-AU" sz="1100" spc="-9" dirty="0"/>
              <a:t>person </a:t>
            </a:r>
            <a:r>
              <a:rPr lang="en-AU" sz="1100" dirty="0"/>
              <a:t>is </a:t>
            </a:r>
            <a:r>
              <a:rPr lang="en-AU" sz="1100" spc="-5" dirty="0"/>
              <a:t>suitable </a:t>
            </a:r>
            <a:r>
              <a:rPr lang="en-AU" sz="1100" spc="-19" dirty="0"/>
              <a:t>for </a:t>
            </a:r>
            <a:r>
              <a:rPr lang="en-AU" sz="1100" dirty="0"/>
              <a:t>their </a:t>
            </a:r>
            <a:r>
              <a:rPr lang="en-AU" sz="1100" spc="-9" dirty="0"/>
              <a:t>own </a:t>
            </a:r>
            <a:r>
              <a:rPr lang="en-AU" sz="1100" spc="-14" dirty="0"/>
              <a:t>underage  </a:t>
            </a:r>
            <a:r>
              <a:rPr lang="en-AU" sz="1100" spc="-5" dirty="0"/>
              <a:t>son or </a:t>
            </a:r>
            <a:r>
              <a:rPr lang="en-AU" sz="1100" spc="-9" dirty="0"/>
              <a:t>daughter </a:t>
            </a:r>
            <a:r>
              <a:rPr lang="en-AU" sz="1100" spc="-14" dirty="0"/>
              <a:t>to </a:t>
            </a:r>
            <a:r>
              <a:rPr lang="en-AU" sz="1100" spc="-28" dirty="0"/>
              <a:t>stay </a:t>
            </a:r>
            <a:r>
              <a:rPr lang="en-AU" sz="1100" dirty="0"/>
              <a:t>with </a:t>
            </a:r>
            <a:r>
              <a:rPr lang="en-AU" sz="1100" spc="-19" dirty="0"/>
              <a:t>for </a:t>
            </a:r>
            <a:r>
              <a:rPr lang="en-AU" sz="1100" dirty="0"/>
              <a:t>a </a:t>
            </a:r>
            <a:r>
              <a:rPr lang="en-AU" sz="1100" spc="-5" dirty="0"/>
              <a:t>short period of</a:t>
            </a:r>
            <a:r>
              <a:rPr lang="en-AU" sz="1100" spc="5" dirty="0"/>
              <a:t> </a:t>
            </a:r>
            <a:r>
              <a:rPr lang="en-AU" sz="1100" dirty="0"/>
              <a:t>time</a:t>
            </a:r>
            <a:endParaRPr lang="en-AU" dirty="0"/>
          </a:p>
          <a:p>
            <a:pPr marL="11782">
              <a:spcBef>
                <a:spcPts val="478"/>
              </a:spcBef>
              <a:buClr>
                <a:srgbClr val="C00000"/>
              </a:buClr>
              <a:tabLst>
                <a:tab pos="404704" algn="l"/>
                <a:tab pos="405294" algn="l"/>
              </a:tabLst>
            </a:pP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009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782">
              <a:spcBef>
                <a:spcPts val="93"/>
              </a:spcBef>
              <a:tabLst>
                <a:tab pos="1200564" algn="l"/>
                <a:tab pos="2878880" algn="l"/>
              </a:tabLst>
            </a:pPr>
            <a:r>
              <a:rPr lang="en-AU" sz="1100" spc="-9" dirty="0">
                <a:cs typeface="Calibri"/>
              </a:rPr>
              <a:t>Answer:	</a:t>
            </a:r>
            <a:r>
              <a:rPr lang="en-AU" sz="1100" spc="-5" dirty="0">
                <a:cs typeface="Calibri"/>
              </a:rPr>
              <a:t>No</a:t>
            </a:r>
            <a:r>
              <a:rPr lang="en-AU" sz="1100" spc="-9" dirty="0">
                <a:cs typeface="Calibri"/>
              </a:rPr>
              <a:t> </a:t>
            </a:r>
            <a:r>
              <a:rPr lang="en-AU" sz="1100" dirty="0">
                <a:cs typeface="Calibri"/>
              </a:rPr>
              <a:t>Volunteer is</a:t>
            </a:r>
            <a:r>
              <a:rPr lang="en-AU" sz="1100" spc="-14" dirty="0">
                <a:cs typeface="Calibri"/>
              </a:rPr>
              <a:t> exempt.</a:t>
            </a:r>
            <a:endParaRPr lang="en-AU" sz="11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AU" sz="1700" dirty="0">
              <a:latin typeface="Times New Roman"/>
              <a:cs typeface="Times New Roman"/>
            </a:endParaRPr>
          </a:p>
          <a:p>
            <a:pPr marL="11782">
              <a:lnSpc>
                <a:spcPts val="2537"/>
              </a:lnSpc>
            </a:pPr>
            <a:r>
              <a:rPr lang="en-AU" sz="1100" spc="23" dirty="0">
                <a:cs typeface="Calibri"/>
              </a:rPr>
              <a:t>Any adult </a:t>
            </a:r>
            <a:r>
              <a:rPr lang="en-AU" sz="1100" spc="9" dirty="0">
                <a:cs typeface="Calibri"/>
              </a:rPr>
              <a:t>person </a:t>
            </a:r>
            <a:r>
              <a:rPr lang="en-AU" sz="1100" spc="-5" dirty="0">
                <a:cs typeface="Calibri"/>
              </a:rPr>
              <a:t>who </a:t>
            </a:r>
            <a:r>
              <a:rPr lang="en-AU" sz="1100" spc="-9" dirty="0">
                <a:cs typeface="Calibri"/>
              </a:rPr>
              <a:t>falls </a:t>
            </a:r>
            <a:r>
              <a:rPr lang="en-AU" sz="1100" spc="-5" dirty="0">
                <a:cs typeface="Calibri"/>
              </a:rPr>
              <a:t>under the </a:t>
            </a:r>
            <a:r>
              <a:rPr lang="en-AU" sz="1100" spc="-14" dirty="0">
                <a:cs typeface="Calibri"/>
              </a:rPr>
              <a:t>category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dirty="0">
                <a:cs typeface="Calibri"/>
              </a:rPr>
              <a:t>a</a:t>
            </a:r>
            <a:r>
              <a:rPr lang="en-AU" sz="1100" spc="-70" dirty="0">
                <a:cs typeface="Calibri"/>
              </a:rPr>
              <a:t> </a:t>
            </a:r>
            <a:r>
              <a:rPr lang="en-AU" sz="1100" i="1" spc="5" dirty="0">
                <a:cs typeface="Calibri"/>
              </a:rPr>
              <a:t>Volunteer</a:t>
            </a:r>
            <a:endParaRPr lang="en-AU" sz="1100" dirty="0">
              <a:cs typeface="Calibri"/>
            </a:endParaRPr>
          </a:p>
          <a:p>
            <a:pPr marL="11782">
              <a:lnSpc>
                <a:spcPts val="2537"/>
              </a:lnSpc>
            </a:pPr>
            <a:r>
              <a:rPr lang="en-AU" sz="1100" dirty="0">
                <a:cs typeface="Calibri"/>
              </a:rPr>
              <a:t>(as </a:t>
            </a:r>
            <a:r>
              <a:rPr lang="en-AU" sz="1100" spc="-5" dirty="0">
                <a:cs typeface="Calibri"/>
              </a:rPr>
              <a:t>defined) shall be</a:t>
            </a:r>
            <a:r>
              <a:rPr lang="en-AU" sz="1100" spc="-1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screened.</a:t>
            </a:r>
            <a:endParaRPr lang="en-AU" sz="1100" dirty="0">
              <a:cs typeface="Calibri"/>
            </a:endParaRPr>
          </a:p>
          <a:p>
            <a:pPr>
              <a:spcBef>
                <a:spcPts val="46"/>
              </a:spcBef>
            </a:pPr>
            <a:endParaRPr lang="en-AU" sz="1700" dirty="0">
              <a:latin typeface="Times New Roman"/>
              <a:cs typeface="Times New Roman"/>
            </a:endParaRPr>
          </a:p>
          <a:p>
            <a:pPr marL="11782"/>
            <a:r>
              <a:rPr lang="en-AU" sz="1100" spc="-19" dirty="0">
                <a:cs typeface="Calibri"/>
              </a:rPr>
              <a:t>Volunteer </a:t>
            </a:r>
            <a:r>
              <a:rPr lang="en-AU" sz="1100" spc="-9" dirty="0">
                <a:cs typeface="Calibri"/>
              </a:rPr>
              <a:t>screening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9" dirty="0">
                <a:cs typeface="Calibri"/>
              </a:rPr>
              <a:t>respect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spc="-42" dirty="0">
                <a:cs typeface="Calibri"/>
              </a:rPr>
              <a:t>Youth </a:t>
            </a:r>
            <a:r>
              <a:rPr lang="en-AU" sz="1100" spc="-14" dirty="0">
                <a:cs typeface="Calibri"/>
              </a:rPr>
              <a:t>Programs</a:t>
            </a:r>
            <a:r>
              <a:rPr lang="en-AU" sz="1100" spc="32" dirty="0">
                <a:cs typeface="Calibri"/>
              </a:rPr>
              <a:t> </a:t>
            </a:r>
            <a:r>
              <a:rPr lang="en-AU" sz="1100" dirty="0">
                <a:cs typeface="Calibri"/>
              </a:rPr>
              <a:t>is:</a:t>
            </a:r>
          </a:p>
          <a:p>
            <a:pPr>
              <a:lnSpc>
                <a:spcPct val="100000"/>
              </a:lnSpc>
              <a:buFont typeface="Calibri"/>
              <a:buChar char="-"/>
            </a:pPr>
            <a:endParaRPr lang="en-AU" sz="1000" dirty="0">
              <a:latin typeface="Times New Roman"/>
              <a:cs typeface="Times New Roman"/>
            </a:endParaRPr>
          </a:p>
          <a:p>
            <a:pPr marL="161411" indent="-149629">
              <a:spcBef>
                <a:spcPts val="5"/>
              </a:spcBef>
              <a:buChar char="-"/>
              <a:tabLst>
                <a:tab pos="162000" algn="l"/>
              </a:tabLst>
            </a:pPr>
            <a:r>
              <a:rPr lang="en-AU" sz="1100" dirty="0">
                <a:cs typeface="Calibri"/>
              </a:rPr>
              <a:t>a </a:t>
            </a:r>
            <a:r>
              <a:rPr lang="en-AU" sz="1100" spc="14" dirty="0">
                <a:cs typeface="Calibri"/>
              </a:rPr>
              <a:t>mandatory </a:t>
            </a:r>
            <a:r>
              <a:rPr lang="en-AU" sz="1100" spc="-14" dirty="0">
                <a:cs typeface="Calibri"/>
              </a:rPr>
              <a:t>Rotary </a:t>
            </a:r>
            <a:r>
              <a:rPr lang="en-AU" sz="1100" spc="-9" dirty="0">
                <a:cs typeface="Calibri"/>
              </a:rPr>
              <a:t>International</a:t>
            </a:r>
            <a:r>
              <a:rPr lang="en-AU" sz="1100" spc="-56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requirement.</a:t>
            </a:r>
            <a:endParaRPr lang="en-AU" sz="1100" dirty="0">
              <a:cs typeface="Calibri"/>
            </a:endParaRPr>
          </a:p>
          <a:p>
            <a:pPr>
              <a:lnSpc>
                <a:spcPct val="100000"/>
              </a:lnSpc>
              <a:buFont typeface="Calibri"/>
              <a:buChar char="-"/>
            </a:pPr>
            <a:endParaRPr lang="en-AU" sz="1000" dirty="0">
              <a:latin typeface="Times New Roman"/>
              <a:cs typeface="Times New Roman"/>
            </a:endParaRPr>
          </a:p>
          <a:p>
            <a:pPr marL="161411" indent="-149629">
              <a:buChar char="-"/>
              <a:tabLst>
                <a:tab pos="162000" algn="l"/>
              </a:tabLst>
            </a:pPr>
            <a:r>
              <a:rPr lang="en-AU" sz="1100" dirty="0">
                <a:cs typeface="Calibri"/>
              </a:rPr>
              <a:t>an </a:t>
            </a:r>
            <a:r>
              <a:rPr lang="en-AU" sz="1100" spc="-9" dirty="0">
                <a:cs typeface="Calibri"/>
              </a:rPr>
              <a:t>Insurer requirement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403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769"/>
            <a:r>
              <a:rPr lang="en-AU" dirty="0"/>
              <a:t>Should a Rotarian or club receive a complaint or an allegation of abuse or harassment, the specific RI guidelines must be followed.</a:t>
            </a:r>
          </a:p>
          <a:p>
            <a:pPr marL="120769"/>
            <a:endParaRPr lang="en-AU" dirty="0"/>
          </a:p>
          <a:p>
            <a:pPr marL="120769"/>
            <a:r>
              <a:rPr lang="en-AU" dirty="0"/>
              <a:t>These RI </a:t>
            </a:r>
            <a:r>
              <a:rPr lang="en-AU" b="1" i="1" dirty="0"/>
              <a:t>Sexual Abuse and Harassment Allegation Reporting Guidelines</a:t>
            </a:r>
            <a:r>
              <a:rPr lang="en-AU" dirty="0"/>
              <a:t> can be found in the District Protection Policy.</a:t>
            </a:r>
          </a:p>
          <a:p>
            <a:pPr marL="120769"/>
            <a:endParaRPr lang="en-AU" dirty="0"/>
          </a:p>
          <a:p>
            <a:pPr marL="120769"/>
            <a:r>
              <a:rPr lang="en-AU" sz="1100" dirty="0"/>
              <a:t>* Details of such allegations must be reported to RI within 72 hours.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BDA5B-A477-47F4-BEF1-EC46702D4056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574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0769"/>
            <a:r>
              <a:rPr lang="en-AU" dirty="0"/>
              <a:t>How do you respond  to the some who might say that all this stuff is over the top and unnecessary?</a:t>
            </a:r>
          </a:p>
          <a:p>
            <a:pPr marL="120769"/>
            <a:endParaRPr lang="en-AU" dirty="0"/>
          </a:p>
          <a:p>
            <a:pPr marL="120769"/>
            <a:r>
              <a:rPr lang="en-AU" dirty="0"/>
              <a:t>There is a simple answer……..</a:t>
            </a:r>
          </a:p>
          <a:p>
            <a:pPr marL="120769"/>
            <a:endParaRPr lang="en-AU" dirty="0"/>
          </a:p>
          <a:p>
            <a:pPr marL="120769"/>
            <a:r>
              <a:rPr lang="en-AU" b="1" i="1" dirty="0"/>
              <a:t>“We are asking nothing more than what you would expect if it were your son or daughter”</a:t>
            </a:r>
          </a:p>
          <a:p>
            <a:pPr marL="120769"/>
            <a:endParaRPr lang="en-AU" b="1" i="1" dirty="0"/>
          </a:p>
          <a:p>
            <a:pPr marL="120769"/>
            <a:r>
              <a:rPr lang="en-AU" dirty="0"/>
              <a:t>Be very proud of your efforts to protect young people entrusted to our care.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BDA5B-A477-47F4-BEF1-EC46702D4056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35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04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93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8967" marR="4713">
              <a:lnSpc>
                <a:spcPts val="2802"/>
              </a:lnSpc>
              <a:spcBef>
                <a:spcPts val="445"/>
              </a:spcBef>
            </a:pPr>
            <a:r>
              <a:rPr lang="en-AU" i="1" spc="-14" dirty="0">
                <a:cs typeface="Calibri"/>
              </a:rPr>
              <a:t>“Rotary </a:t>
            </a:r>
            <a:r>
              <a:rPr lang="en-AU" i="1" spc="-9" dirty="0">
                <a:cs typeface="Calibri"/>
              </a:rPr>
              <a:t>International strives </a:t>
            </a:r>
            <a:r>
              <a:rPr lang="en-AU" i="1" spc="-23" dirty="0">
                <a:cs typeface="Calibri"/>
              </a:rPr>
              <a:t>to </a:t>
            </a:r>
            <a:r>
              <a:rPr lang="en-AU" i="1" spc="-9" dirty="0">
                <a:cs typeface="Calibri"/>
              </a:rPr>
              <a:t>create </a:t>
            </a:r>
            <a:r>
              <a:rPr lang="en-AU" i="1" spc="-5" dirty="0">
                <a:cs typeface="Calibri"/>
              </a:rPr>
              <a:t>and </a:t>
            </a:r>
            <a:r>
              <a:rPr lang="en-AU" i="1" spc="-14" dirty="0">
                <a:cs typeface="Calibri"/>
              </a:rPr>
              <a:t>maintain </a:t>
            </a:r>
            <a:r>
              <a:rPr lang="en-AU" i="1" spc="-5" dirty="0">
                <a:cs typeface="Calibri"/>
              </a:rPr>
              <a:t>a  </a:t>
            </a:r>
            <a:r>
              <a:rPr lang="en-AU" i="1" spc="-19" dirty="0">
                <a:cs typeface="Calibri"/>
              </a:rPr>
              <a:t>safe </a:t>
            </a:r>
            <a:r>
              <a:rPr lang="en-AU" i="1" spc="-14" dirty="0">
                <a:cs typeface="Calibri"/>
              </a:rPr>
              <a:t>environment for </a:t>
            </a:r>
            <a:r>
              <a:rPr lang="en-AU" i="1" spc="-5" dirty="0">
                <a:cs typeface="Calibri"/>
              </a:rPr>
              <a:t>all youth who </a:t>
            </a:r>
            <a:r>
              <a:rPr lang="en-AU" i="1" spc="-9" dirty="0">
                <a:cs typeface="Calibri"/>
              </a:rPr>
              <a:t>participate in  </a:t>
            </a:r>
            <a:r>
              <a:rPr lang="en-AU" i="1" spc="-19" dirty="0">
                <a:cs typeface="Calibri"/>
              </a:rPr>
              <a:t>Rotary</a:t>
            </a:r>
            <a:r>
              <a:rPr lang="en-AU" i="1" dirty="0">
                <a:cs typeface="Calibri"/>
              </a:rPr>
              <a:t> </a:t>
            </a:r>
            <a:r>
              <a:rPr lang="en-AU" i="1" spc="-9" dirty="0">
                <a:cs typeface="Calibri"/>
              </a:rPr>
              <a:t>activities.</a:t>
            </a:r>
          </a:p>
          <a:p>
            <a:pPr marL="98967" marR="220909">
              <a:lnSpc>
                <a:spcPts val="2802"/>
              </a:lnSpc>
              <a:spcBef>
                <a:spcPts val="756"/>
              </a:spcBef>
            </a:pPr>
            <a:r>
              <a:rPr lang="en-AU" i="1" spc="-116" dirty="0">
                <a:cs typeface="Calibri"/>
              </a:rPr>
              <a:t>To </a:t>
            </a:r>
            <a:r>
              <a:rPr lang="en-AU" i="1" spc="-5" dirty="0">
                <a:cs typeface="Calibri"/>
              </a:rPr>
              <a:t>the </a:t>
            </a:r>
            <a:r>
              <a:rPr lang="en-AU" i="1" spc="-14" dirty="0">
                <a:cs typeface="Calibri"/>
              </a:rPr>
              <a:t>best </a:t>
            </a:r>
            <a:r>
              <a:rPr lang="en-AU" i="1" spc="-5" dirty="0">
                <a:cs typeface="Calibri"/>
              </a:rPr>
              <a:t>of </a:t>
            </a:r>
            <a:r>
              <a:rPr lang="en-AU" i="1" spc="-9" dirty="0">
                <a:cs typeface="Calibri"/>
              </a:rPr>
              <a:t>their </a:t>
            </a:r>
            <a:r>
              <a:rPr lang="en-AU" i="1" spc="-28" dirty="0">
                <a:cs typeface="Calibri"/>
              </a:rPr>
              <a:t>ability, </a:t>
            </a:r>
            <a:r>
              <a:rPr lang="en-AU" i="1" spc="-14" dirty="0">
                <a:cs typeface="Calibri"/>
              </a:rPr>
              <a:t>Rotarians, Rotarians’  </a:t>
            </a:r>
            <a:r>
              <a:rPr lang="en-AU" i="1" spc="-5" dirty="0">
                <a:cs typeface="Calibri"/>
              </a:rPr>
              <a:t>spouses and partners, and other </a:t>
            </a:r>
            <a:r>
              <a:rPr lang="en-AU" i="1" spc="-9" dirty="0">
                <a:cs typeface="Calibri"/>
              </a:rPr>
              <a:t>volunteers </a:t>
            </a:r>
            <a:r>
              <a:rPr lang="en-AU" i="1" spc="-14" dirty="0">
                <a:cs typeface="Calibri"/>
              </a:rPr>
              <a:t>must  </a:t>
            </a:r>
            <a:r>
              <a:rPr lang="en-AU" i="1" spc="-9" dirty="0">
                <a:cs typeface="Calibri"/>
              </a:rPr>
              <a:t>safeguard </a:t>
            </a:r>
            <a:r>
              <a:rPr lang="en-AU" i="1" spc="-5" dirty="0">
                <a:cs typeface="Calibri"/>
              </a:rPr>
              <a:t>the children and young people </a:t>
            </a:r>
            <a:r>
              <a:rPr lang="en-AU" i="1" spc="-9" dirty="0">
                <a:cs typeface="Calibri"/>
              </a:rPr>
              <a:t>they come  </a:t>
            </a:r>
            <a:r>
              <a:rPr lang="en-AU" i="1" spc="-23" dirty="0">
                <a:cs typeface="Calibri"/>
              </a:rPr>
              <a:t>into </a:t>
            </a:r>
            <a:r>
              <a:rPr lang="en-AU" i="1" spc="-14" dirty="0">
                <a:cs typeface="Calibri"/>
              </a:rPr>
              <a:t>contact </a:t>
            </a:r>
            <a:r>
              <a:rPr lang="en-AU" i="1" spc="-9" dirty="0">
                <a:cs typeface="Calibri"/>
              </a:rPr>
              <a:t>with </a:t>
            </a:r>
            <a:r>
              <a:rPr lang="en-AU" i="1" spc="-5" dirty="0">
                <a:cs typeface="Calibri"/>
              </a:rPr>
              <a:t>and </a:t>
            </a:r>
            <a:r>
              <a:rPr lang="en-AU" i="1" spc="-9" dirty="0">
                <a:cs typeface="Calibri"/>
              </a:rPr>
              <a:t>protect </a:t>
            </a:r>
            <a:r>
              <a:rPr lang="en-AU" i="1" spc="-5" dirty="0">
                <a:cs typeface="Calibri"/>
              </a:rPr>
              <a:t>them from </a:t>
            </a:r>
            <a:r>
              <a:rPr lang="en-AU" i="1" spc="-14" dirty="0">
                <a:cs typeface="Calibri"/>
              </a:rPr>
              <a:t>physical,  </a:t>
            </a:r>
            <a:r>
              <a:rPr lang="en-AU" i="1" spc="-19" dirty="0">
                <a:cs typeface="Calibri"/>
              </a:rPr>
              <a:t>sexual, </a:t>
            </a:r>
            <a:r>
              <a:rPr lang="en-AU" i="1" spc="-5" dirty="0">
                <a:cs typeface="Calibri"/>
              </a:rPr>
              <a:t>and emotional</a:t>
            </a:r>
            <a:r>
              <a:rPr lang="en-AU" i="1" spc="9" dirty="0">
                <a:cs typeface="Calibri"/>
              </a:rPr>
              <a:t> </a:t>
            </a:r>
            <a:r>
              <a:rPr lang="en-AU" i="1" spc="-5" dirty="0">
                <a:cs typeface="Calibri"/>
              </a:rPr>
              <a:t>abuse”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002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782" marR="4713">
              <a:lnSpc>
                <a:spcPts val="3210"/>
              </a:lnSpc>
              <a:spcBef>
                <a:spcPts val="496"/>
              </a:spcBef>
            </a:pPr>
            <a:r>
              <a:rPr lang="en-AU" sz="1100" dirty="0">
                <a:cs typeface="Calibri"/>
              </a:rPr>
              <a:t>Our </a:t>
            </a:r>
            <a:r>
              <a:rPr lang="en-AU" sz="1100" spc="-9" dirty="0">
                <a:cs typeface="Calibri"/>
              </a:rPr>
              <a:t>obligations </a:t>
            </a:r>
            <a:r>
              <a:rPr lang="en-AU" sz="1100" dirty="0">
                <a:cs typeface="Calibri"/>
              </a:rPr>
              <a:t>when </a:t>
            </a:r>
            <a:r>
              <a:rPr lang="en-AU" sz="1100" spc="-5" dirty="0">
                <a:cs typeface="Calibri"/>
              </a:rPr>
              <a:t>conducting </a:t>
            </a:r>
            <a:r>
              <a:rPr lang="en-AU" sz="1100" spc="-19" dirty="0">
                <a:cs typeface="Calibri"/>
              </a:rPr>
              <a:t>any </a:t>
            </a:r>
            <a:r>
              <a:rPr lang="en-AU" sz="1100" spc="-14" dirty="0">
                <a:cs typeface="Calibri"/>
              </a:rPr>
              <a:t>program  </a:t>
            </a:r>
            <a:r>
              <a:rPr lang="en-AU" sz="1100" spc="-9" dirty="0">
                <a:cs typeface="Calibri"/>
              </a:rPr>
              <a:t>involving young </a:t>
            </a:r>
            <a:r>
              <a:rPr lang="en-AU" sz="1100" spc="-5" dirty="0">
                <a:cs typeface="Calibri"/>
              </a:rPr>
              <a:t>people, </a:t>
            </a:r>
            <a:r>
              <a:rPr lang="en-AU" sz="1100" spc="-14" dirty="0">
                <a:cs typeface="Calibri"/>
              </a:rPr>
              <a:t>are </a:t>
            </a:r>
            <a:r>
              <a:rPr lang="en-AU" sz="1100" spc="-5" dirty="0">
                <a:cs typeface="Calibri"/>
              </a:rPr>
              <a:t>no </a:t>
            </a:r>
            <a:r>
              <a:rPr lang="en-AU" sz="1100" spc="-9" dirty="0">
                <a:cs typeface="Calibri"/>
              </a:rPr>
              <a:t>more </a:t>
            </a:r>
            <a:r>
              <a:rPr lang="en-AU" sz="1100" spc="-5" dirty="0">
                <a:cs typeface="Calibri"/>
              </a:rPr>
              <a:t>than </a:t>
            </a:r>
            <a:r>
              <a:rPr lang="en-AU" sz="1100" spc="-14" dirty="0">
                <a:cs typeface="Calibri"/>
              </a:rPr>
              <a:t>we  </a:t>
            </a:r>
            <a:r>
              <a:rPr lang="en-AU" sz="1100" spc="-5" dirty="0">
                <a:cs typeface="Calibri"/>
              </a:rPr>
              <a:t>would </a:t>
            </a:r>
            <a:r>
              <a:rPr lang="en-AU" sz="1100" spc="-9" dirty="0">
                <a:cs typeface="Calibri"/>
              </a:rPr>
              <a:t>expect </a:t>
            </a:r>
            <a:r>
              <a:rPr lang="en-AU" sz="1100" spc="-5" dirty="0">
                <a:cs typeface="Calibri"/>
              </a:rPr>
              <a:t>if it </a:t>
            </a:r>
            <a:r>
              <a:rPr lang="en-AU" sz="1100" spc="-14" dirty="0">
                <a:cs typeface="Calibri"/>
              </a:rPr>
              <a:t>were </a:t>
            </a:r>
            <a:r>
              <a:rPr lang="en-AU" sz="1100" dirty="0">
                <a:cs typeface="Calibri"/>
              </a:rPr>
              <a:t>our </a:t>
            </a:r>
            <a:r>
              <a:rPr lang="en-AU" sz="1100" spc="-5" dirty="0">
                <a:cs typeface="Calibri"/>
              </a:rPr>
              <a:t>son </a:t>
            </a:r>
            <a:r>
              <a:rPr lang="en-AU" sz="1100" dirty="0">
                <a:cs typeface="Calibri"/>
              </a:rPr>
              <a:t>or </a:t>
            </a:r>
            <a:r>
              <a:rPr lang="en-AU" sz="1100" spc="-9" dirty="0">
                <a:cs typeface="Calibri"/>
              </a:rPr>
              <a:t>daughter  </a:t>
            </a:r>
            <a:r>
              <a:rPr lang="en-AU" sz="1100" spc="-5" dirty="0">
                <a:cs typeface="Calibri"/>
              </a:rPr>
              <a:t>participating in such </a:t>
            </a:r>
            <a:r>
              <a:rPr lang="en-AU" sz="1100" dirty="0">
                <a:cs typeface="Calibri"/>
              </a:rPr>
              <a:t>a</a:t>
            </a:r>
            <a:r>
              <a:rPr lang="en-AU" sz="1100" spc="51" dirty="0">
                <a:cs typeface="Calibri"/>
              </a:rPr>
              <a:t> </a:t>
            </a:r>
            <a:r>
              <a:rPr lang="en-AU" sz="1100" spc="-14" dirty="0">
                <a:cs typeface="Calibri"/>
              </a:rPr>
              <a:t>program.</a:t>
            </a:r>
            <a:endParaRPr lang="en-AU" sz="1100" dirty="0">
              <a:cs typeface="Calibri"/>
            </a:endParaRPr>
          </a:p>
          <a:p>
            <a:pPr>
              <a:spcBef>
                <a:spcPts val="5"/>
              </a:spcBef>
            </a:pPr>
            <a:endParaRPr lang="en-AU" sz="1500" dirty="0">
              <a:latin typeface="Times New Roman"/>
              <a:cs typeface="Times New Roman"/>
            </a:endParaRPr>
          </a:p>
          <a:p>
            <a:pPr marL="177316" algn="ctr"/>
            <a:r>
              <a:rPr lang="en-AU" sz="1100" dirty="0">
                <a:cs typeface="Calibri"/>
              </a:rPr>
              <a:t>When </a:t>
            </a:r>
            <a:r>
              <a:rPr lang="en-AU" sz="1100" spc="-5" dirty="0">
                <a:cs typeface="Calibri"/>
              </a:rPr>
              <a:t>in doubt apply the</a:t>
            </a:r>
            <a:r>
              <a:rPr lang="en-AU" sz="1100" spc="46" dirty="0">
                <a:cs typeface="Calibri"/>
              </a:rPr>
              <a:t> </a:t>
            </a:r>
            <a:r>
              <a:rPr lang="en-AU" sz="1100" spc="-19" dirty="0">
                <a:cs typeface="Calibri"/>
              </a:rPr>
              <a:t>test:</a:t>
            </a:r>
            <a:endParaRPr lang="en-AU" sz="1100" dirty="0">
              <a:cs typeface="Calibri"/>
            </a:endParaRPr>
          </a:p>
          <a:p>
            <a:pPr>
              <a:spcBef>
                <a:spcPts val="9"/>
              </a:spcBef>
            </a:pPr>
            <a:endParaRPr lang="en-AU" sz="1700" dirty="0">
              <a:latin typeface="Times New Roman"/>
              <a:cs typeface="Times New Roman"/>
            </a:endParaRPr>
          </a:p>
          <a:p>
            <a:pPr marL="176727" algn="ctr"/>
            <a:r>
              <a:rPr lang="en-AU" sz="1100" i="1" spc="37" dirty="0">
                <a:cs typeface="Calibri"/>
              </a:rPr>
              <a:t>What </a:t>
            </a:r>
            <a:r>
              <a:rPr lang="en-AU" sz="1100" i="1" spc="46" dirty="0">
                <a:cs typeface="Calibri"/>
              </a:rPr>
              <a:t>would </a:t>
            </a:r>
            <a:r>
              <a:rPr lang="en-AU" sz="1100" i="1" spc="37" dirty="0">
                <a:cs typeface="Calibri"/>
              </a:rPr>
              <a:t>I </a:t>
            </a:r>
            <a:r>
              <a:rPr lang="en-AU" sz="1100" i="1" spc="23" dirty="0">
                <a:cs typeface="Calibri"/>
              </a:rPr>
              <a:t>expect </a:t>
            </a:r>
            <a:r>
              <a:rPr lang="en-AU" sz="1100" i="1" spc="32" dirty="0">
                <a:cs typeface="Calibri"/>
              </a:rPr>
              <a:t>if </a:t>
            </a:r>
            <a:r>
              <a:rPr lang="en-AU" sz="1100" i="1" spc="37" dirty="0">
                <a:cs typeface="Calibri"/>
              </a:rPr>
              <a:t>it </a:t>
            </a:r>
            <a:r>
              <a:rPr lang="en-AU" sz="1100" i="1" spc="46" dirty="0">
                <a:cs typeface="Calibri"/>
              </a:rPr>
              <a:t>were </a:t>
            </a:r>
            <a:r>
              <a:rPr lang="en-AU" sz="1100" i="1" spc="28" dirty="0">
                <a:cs typeface="Calibri"/>
              </a:rPr>
              <a:t>my</a:t>
            </a:r>
            <a:r>
              <a:rPr lang="en-AU" sz="1100" i="1" spc="-357" dirty="0">
                <a:cs typeface="Calibri"/>
              </a:rPr>
              <a:t> </a:t>
            </a:r>
            <a:r>
              <a:rPr lang="en-AU" sz="1100" i="1" spc="23" dirty="0">
                <a:cs typeface="Calibri"/>
              </a:rPr>
              <a:t>child?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550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782" marR="202647">
              <a:lnSpc>
                <a:spcPts val="2403"/>
              </a:lnSpc>
              <a:spcBef>
                <a:spcPts val="394"/>
              </a:spcBef>
            </a:pPr>
            <a:r>
              <a:rPr lang="en-AU" sz="1100" spc="-106" dirty="0">
                <a:cs typeface="Calibri"/>
              </a:rPr>
              <a:t>To </a:t>
            </a:r>
            <a:r>
              <a:rPr lang="en-AU" sz="1100" spc="-9" dirty="0">
                <a:cs typeface="Calibri"/>
              </a:rPr>
              <a:t>conduct </a:t>
            </a:r>
            <a:r>
              <a:rPr lang="en-AU" sz="1100" dirty="0">
                <a:cs typeface="Calibri"/>
              </a:rPr>
              <a:t>a </a:t>
            </a:r>
            <a:r>
              <a:rPr lang="en-AU" sz="1100" spc="-14" dirty="0">
                <a:cs typeface="Calibri"/>
              </a:rPr>
              <a:t>Rotary </a:t>
            </a:r>
            <a:r>
              <a:rPr lang="en-AU" sz="1100" spc="-5" dirty="0">
                <a:cs typeface="Calibri"/>
              </a:rPr>
              <a:t>activity </a:t>
            </a:r>
            <a:r>
              <a:rPr lang="en-AU" sz="1100" spc="-9" dirty="0">
                <a:cs typeface="Calibri"/>
              </a:rPr>
              <a:t>that </a:t>
            </a:r>
            <a:r>
              <a:rPr lang="en-AU" sz="1100" spc="-14" dirty="0">
                <a:cs typeface="Calibri"/>
              </a:rPr>
              <a:t>involves </a:t>
            </a:r>
            <a:r>
              <a:rPr lang="en-AU" sz="1100" spc="-9" dirty="0">
                <a:cs typeface="Calibri"/>
              </a:rPr>
              <a:t>young </a:t>
            </a:r>
            <a:r>
              <a:rPr lang="en-AU" sz="1100" spc="-5" dirty="0">
                <a:cs typeface="Calibri"/>
              </a:rPr>
              <a:t>people, certain  </a:t>
            </a:r>
            <a:r>
              <a:rPr lang="en-AU" sz="1100" spc="-9" dirty="0">
                <a:cs typeface="Calibri"/>
              </a:rPr>
              <a:t>procedures might </a:t>
            </a:r>
            <a:r>
              <a:rPr lang="en-AU" sz="1100" spc="-5" dirty="0">
                <a:cs typeface="Calibri"/>
              </a:rPr>
              <a:t>be </a:t>
            </a:r>
            <a:r>
              <a:rPr lang="en-AU" sz="1100" spc="-9" dirty="0">
                <a:cs typeface="Calibri"/>
              </a:rPr>
              <a:t>required by </a:t>
            </a:r>
            <a:r>
              <a:rPr lang="en-AU" sz="1100" spc="-5" dirty="0">
                <a:cs typeface="Calibri"/>
              </a:rPr>
              <a:t>the </a:t>
            </a:r>
            <a:r>
              <a:rPr lang="en-AU" sz="1100" spc="-9" dirty="0">
                <a:cs typeface="Calibri"/>
              </a:rPr>
              <a:t>following</a:t>
            </a:r>
            <a:r>
              <a:rPr lang="en-AU" sz="1100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authorities:</a:t>
            </a:r>
            <a:endParaRPr lang="en-AU" sz="11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AU" sz="1100" dirty="0">
              <a:latin typeface="Times New Roman"/>
              <a:cs typeface="Times New Roman"/>
            </a:endParaRPr>
          </a:p>
          <a:p>
            <a:pPr marL="329890" marR="962572" indent="-318108">
              <a:lnSpc>
                <a:spcPts val="2403"/>
              </a:lnSpc>
              <a:spcBef>
                <a:spcPts val="1341"/>
              </a:spcBef>
              <a:buClr>
                <a:srgbClr val="C00000"/>
              </a:buClr>
              <a:buFont typeface="Microsoft Sans Serif"/>
              <a:buChar char="•"/>
              <a:tabLst>
                <a:tab pos="329301" algn="l"/>
                <a:tab pos="329890" algn="l"/>
              </a:tabLst>
            </a:pPr>
            <a:r>
              <a:rPr lang="en-AU" sz="1100" spc="-9" dirty="0">
                <a:cs typeface="Calibri"/>
              </a:rPr>
              <a:t>Each </a:t>
            </a:r>
            <a:r>
              <a:rPr lang="en-AU" sz="1100" spc="-14" dirty="0">
                <a:cs typeface="Calibri"/>
              </a:rPr>
              <a:t>State </a:t>
            </a:r>
            <a:r>
              <a:rPr lang="en-AU" sz="1100" spc="-5" dirty="0">
                <a:cs typeface="Calibri"/>
              </a:rPr>
              <a:t>and </a:t>
            </a:r>
            <a:r>
              <a:rPr lang="en-AU" sz="1100" spc="-28" dirty="0">
                <a:cs typeface="Calibri"/>
              </a:rPr>
              <a:t>Territory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9" dirty="0">
                <a:cs typeface="Calibri"/>
              </a:rPr>
              <a:t>Australia </a:t>
            </a:r>
            <a:r>
              <a:rPr lang="en-AU" sz="1100" spc="-5" dirty="0">
                <a:cs typeface="Calibri"/>
              </a:rPr>
              <a:t>has legislation </a:t>
            </a:r>
            <a:r>
              <a:rPr lang="en-AU" sz="1100" spc="-19" dirty="0">
                <a:cs typeface="Calibri"/>
              </a:rPr>
              <a:t>for  </a:t>
            </a:r>
            <a:r>
              <a:rPr lang="en-AU" sz="1100" spc="-14" dirty="0">
                <a:cs typeface="Calibri"/>
              </a:rPr>
              <a:t>organisations </a:t>
            </a:r>
            <a:r>
              <a:rPr lang="en-AU" sz="1100" spc="-5" dirty="0">
                <a:cs typeface="Calibri"/>
              </a:rPr>
              <a:t>who </a:t>
            </a:r>
            <a:r>
              <a:rPr lang="en-AU" sz="1100" spc="-9" dirty="0">
                <a:cs typeface="Calibri"/>
              </a:rPr>
              <a:t>work </a:t>
            </a:r>
            <a:r>
              <a:rPr lang="en-AU" sz="1100" dirty="0">
                <a:cs typeface="Calibri"/>
              </a:rPr>
              <a:t>with</a:t>
            </a:r>
            <a:r>
              <a:rPr lang="en-AU" sz="1100" spc="-23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children.</a:t>
            </a:r>
            <a:endParaRPr lang="en-AU" sz="1100" dirty="0">
              <a:cs typeface="Calibri"/>
            </a:endParaRPr>
          </a:p>
          <a:p>
            <a:pPr marL="329890" marR="252130" indent="-318108">
              <a:lnSpc>
                <a:spcPts val="2403"/>
              </a:lnSpc>
              <a:spcBef>
                <a:spcPts val="738"/>
              </a:spcBef>
              <a:buClr>
                <a:srgbClr val="C00000"/>
              </a:buClr>
              <a:buFont typeface="Microsoft Sans Serif"/>
              <a:buChar char="•"/>
              <a:tabLst>
                <a:tab pos="329301" algn="l"/>
                <a:tab pos="329890" algn="l"/>
              </a:tabLst>
            </a:pPr>
            <a:r>
              <a:rPr lang="en-AU" sz="1100" spc="-5" dirty="0">
                <a:cs typeface="Calibri"/>
              </a:rPr>
              <a:t>The </a:t>
            </a:r>
            <a:r>
              <a:rPr lang="en-AU" sz="1100" spc="-9" dirty="0">
                <a:cs typeface="Calibri"/>
              </a:rPr>
              <a:t>National Coordinating Committee </a:t>
            </a:r>
            <a:r>
              <a:rPr lang="en-AU" sz="1100" spc="-19" dirty="0">
                <a:cs typeface="Calibri"/>
              </a:rPr>
              <a:t>for </a:t>
            </a:r>
            <a:r>
              <a:rPr lang="en-AU" sz="1100" spc="-9" dirty="0">
                <a:cs typeface="Calibri"/>
              </a:rPr>
              <a:t>International  </a:t>
            </a:r>
            <a:r>
              <a:rPr lang="en-AU" sz="1100" spc="-5" dirty="0">
                <a:cs typeface="Calibri"/>
              </a:rPr>
              <a:t>Secondary </a:t>
            </a:r>
            <a:r>
              <a:rPr lang="en-AU" sz="1300" spc="-9" dirty="0">
                <a:cs typeface="Calibri"/>
              </a:rPr>
              <a:t>Student</a:t>
            </a:r>
            <a:r>
              <a:rPr lang="en-AU" sz="1100" spc="-9" dirty="0">
                <a:cs typeface="Calibri"/>
              </a:rPr>
              <a:t> Exchange </a:t>
            </a:r>
            <a:r>
              <a:rPr lang="en-AU" sz="1100" spc="-5" dirty="0">
                <a:cs typeface="Calibri"/>
              </a:rPr>
              <a:t>(NCCISSE) </a:t>
            </a:r>
            <a:r>
              <a:rPr lang="en-AU" sz="1100" spc="-14" dirty="0">
                <a:cs typeface="Calibri"/>
              </a:rPr>
              <a:t>oversees</a:t>
            </a:r>
            <a:r>
              <a:rPr lang="en-AU" sz="1100" spc="5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legislation.</a:t>
            </a:r>
            <a:endParaRPr lang="en-AU" sz="1100" dirty="0">
              <a:cs typeface="Calibri"/>
            </a:endParaRPr>
          </a:p>
          <a:p>
            <a:pPr marL="329890" indent="-318108">
              <a:spcBef>
                <a:spcPts val="1636"/>
              </a:spcBef>
              <a:buClr>
                <a:srgbClr val="C00000"/>
              </a:buClr>
              <a:buFont typeface="Microsoft Sans Serif"/>
              <a:buChar char="•"/>
              <a:tabLst>
                <a:tab pos="329301" algn="l"/>
                <a:tab pos="329890" algn="l"/>
              </a:tabLst>
            </a:pPr>
            <a:r>
              <a:rPr lang="en-AU" sz="1100" spc="14" dirty="0">
                <a:cs typeface="Calibri"/>
              </a:rPr>
              <a:t>Rotary International </a:t>
            </a:r>
            <a:r>
              <a:rPr lang="en-AU" sz="1100" spc="23" dirty="0">
                <a:cs typeface="Calibri"/>
              </a:rPr>
              <a:t>has </a:t>
            </a:r>
            <a:r>
              <a:rPr lang="en-AU" sz="1100" spc="14" dirty="0">
                <a:cs typeface="Calibri"/>
              </a:rPr>
              <a:t>mandatory </a:t>
            </a:r>
            <a:r>
              <a:rPr lang="en-AU" sz="1100" spc="46" dirty="0">
                <a:cs typeface="Calibri"/>
              </a:rPr>
              <a:t>&amp; </a:t>
            </a:r>
            <a:r>
              <a:rPr lang="en-AU" sz="1100" spc="9" dirty="0">
                <a:cs typeface="Calibri"/>
              </a:rPr>
              <a:t>specific</a:t>
            </a:r>
            <a:r>
              <a:rPr lang="en-AU" sz="1100" spc="-121" dirty="0">
                <a:cs typeface="Calibri"/>
              </a:rPr>
              <a:t> </a:t>
            </a:r>
            <a:r>
              <a:rPr lang="en-AU" sz="1100" spc="5" dirty="0">
                <a:cs typeface="Calibri"/>
              </a:rPr>
              <a:t>requirements.</a:t>
            </a:r>
            <a:endParaRPr lang="en-AU" sz="1100" dirty="0">
              <a:cs typeface="Calibri"/>
            </a:endParaRPr>
          </a:p>
          <a:p>
            <a:pPr marL="329890" indent="-318108">
              <a:spcBef>
                <a:spcPts val="2073"/>
              </a:spcBef>
              <a:buClr>
                <a:srgbClr val="C00000"/>
              </a:buClr>
              <a:buFont typeface="Microsoft Sans Serif"/>
              <a:buChar char="•"/>
              <a:tabLst>
                <a:tab pos="329301" algn="l"/>
                <a:tab pos="329890" algn="l"/>
              </a:tabLst>
            </a:pPr>
            <a:r>
              <a:rPr lang="en-AU" sz="1100" spc="-19" dirty="0">
                <a:cs typeface="Calibri"/>
              </a:rPr>
              <a:t>Rotary’s </a:t>
            </a:r>
            <a:r>
              <a:rPr lang="en-AU" sz="1100" spc="-5" dirty="0">
                <a:cs typeface="Calibri"/>
              </a:rPr>
              <a:t>Liability </a:t>
            </a:r>
            <a:r>
              <a:rPr lang="en-AU" sz="1100" spc="-9" dirty="0">
                <a:cs typeface="Calibri"/>
              </a:rPr>
              <a:t>insurer </a:t>
            </a:r>
            <a:r>
              <a:rPr lang="en-AU" sz="1100" spc="-5" dirty="0">
                <a:cs typeface="Calibri"/>
              </a:rPr>
              <a:t>has certain</a:t>
            </a:r>
            <a:r>
              <a:rPr lang="en-AU" sz="1100" spc="-37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requirements.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90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105">
              <a:spcBef>
                <a:spcPts val="93"/>
              </a:spcBef>
            </a:pPr>
            <a:r>
              <a:rPr lang="en-AU" sz="1100" spc="-5" dirty="0">
                <a:cs typeface="Calibri"/>
              </a:rPr>
              <a:t>Clubs </a:t>
            </a:r>
            <a:r>
              <a:rPr lang="en-AU" sz="1100" spc="-9" dirty="0">
                <a:cs typeface="Calibri"/>
              </a:rPr>
              <a:t>that participate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19" dirty="0">
                <a:cs typeface="Calibri"/>
              </a:rPr>
              <a:t>any </a:t>
            </a:r>
            <a:r>
              <a:rPr lang="en-AU" sz="1100" spc="-42" dirty="0">
                <a:cs typeface="Calibri"/>
              </a:rPr>
              <a:t>Youth </a:t>
            </a:r>
            <a:r>
              <a:rPr lang="en-AU" sz="1100" spc="-14" dirty="0">
                <a:cs typeface="Calibri"/>
              </a:rPr>
              <a:t>Program</a:t>
            </a:r>
            <a:r>
              <a:rPr lang="en-AU" sz="1100" spc="23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shall:</a:t>
            </a:r>
            <a:endParaRPr lang="en-AU" sz="11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AU" sz="1100" dirty="0">
              <a:latin typeface="Times New Roman"/>
              <a:cs typeface="Times New Roman"/>
            </a:endParaRPr>
          </a:p>
          <a:p>
            <a:pPr marL="171425" indent="-159643">
              <a:spcBef>
                <a:spcPts val="5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42" dirty="0">
                <a:cs typeface="Calibri"/>
              </a:rPr>
              <a:t>Youth </a:t>
            </a:r>
            <a:r>
              <a:rPr lang="en-AU" sz="1100" spc="-9" dirty="0">
                <a:cs typeface="Calibri"/>
              </a:rPr>
              <a:t>Protection</a:t>
            </a:r>
            <a:r>
              <a:rPr lang="en-AU" sz="1100" spc="14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Officer</a:t>
            </a:r>
          </a:p>
          <a:p>
            <a:pPr marL="171425" indent="-159643">
              <a:spcBef>
                <a:spcPts val="5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Complete Signed declaration</a:t>
            </a:r>
            <a:endParaRPr lang="en-AU" sz="1100" dirty="0">
              <a:cs typeface="Calibri"/>
            </a:endParaRPr>
          </a:p>
          <a:p>
            <a:pPr marL="171425" indent="-159643">
              <a:spcBef>
                <a:spcPts val="1670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Ensure </a:t>
            </a:r>
            <a:r>
              <a:rPr lang="en-AU" sz="1100" dirty="0">
                <a:cs typeface="Calibri"/>
              </a:rPr>
              <a:t>all </a:t>
            </a:r>
            <a:r>
              <a:rPr lang="en-AU" sz="1100" spc="-23" dirty="0">
                <a:cs typeface="Calibri"/>
              </a:rPr>
              <a:t>Volunteers </a:t>
            </a:r>
            <a:r>
              <a:rPr lang="en-AU" sz="1100" dirty="0">
                <a:cs typeface="Calibri"/>
              </a:rPr>
              <a:t>(as </a:t>
            </a:r>
            <a:r>
              <a:rPr lang="en-AU" sz="1100" spc="-5" dirty="0">
                <a:cs typeface="Calibri"/>
              </a:rPr>
              <a:t>defined) </a:t>
            </a:r>
            <a:r>
              <a:rPr lang="en-AU" sz="1100" spc="-14" dirty="0">
                <a:cs typeface="Calibri"/>
              </a:rPr>
              <a:t>are</a:t>
            </a:r>
            <a:r>
              <a:rPr lang="en-AU" sz="1100" spc="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screened</a:t>
            </a:r>
            <a:endParaRPr lang="en-AU" sz="1100" dirty="0">
              <a:cs typeface="Calibri"/>
            </a:endParaRPr>
          </a:p>
          <a:p>
            <a:pPr marL="171425" marR="266858" indent="-159643">
              <a:lnSpc>
                <a:spcPts val="2403"/>
              </a:lnSpc>
              <a:spcBef>
                <a:spcPts val="1192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Provide copies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dirty="0">
                <a:cs typeface="Calibri"/>
              </a:rPr>
              <a:t>all </a:t>
            </a:r>
            <a:r>
              <a:rPr lang="en-AU" sz="1100" spc="-19" dirty="0">
                <a:cs typeface="Calibri"/>
              </a:rPr>
              <a:t>Volunteer </a:t>
            </a:r>
            <a:r>
              <a:rPr lang="en-AU" sz="1100" spc="-9" dirty="0">
                <a:cs typeface="Calibri"/>
              </a:rPr>
              <a:t>Declarations </a:t>
            </a:r>
            <a:r>
              <a:rPr lang="en-AU" sz="1100" spc="-14" dirty="0">
                <a:cs typeface="Calibri"/>
              </a:rPr>
              <a:t>to  </a:t>
            </a:r>
            <a:r>
              <a:rPr lang="en-AU" sz="1100" spc="-5" dirty="0">
                <a:cs typeface="Calibri"/>
              </a:rPr>
              <a:t>District</a:t>
            </a:r>
            <a:endParaRPr lang="en-AU" sz="1100" dirty="0">
              <a:cs typeface="Calibri"/>
            </a:endParaRPr>
          </a:p>
          <a:p>
            <a:pPr marL="171425" indent="-159643">
              <a:spcBef>
                <a:spcPts val="2078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Ensure </a:t>
            </a:r>
            <a:r>
              <a:rPr lang="en-AU" sz="1100" spc="-5" dirty="0">
                <a:cs typeface="Calibri"/>
              </a:rPr>
              <a:t>Clubs who </a:t>
            </a:r>
            <a:r>
              <a:rPr lang="en-AU" sz="1100" spc="-9" dirty="0">
                <a:cs typeface="Calibri"/>
              </a:rPr>
              <a:t>participate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5" dirty="0">
                <a:cs typeface="Calibri"/>
              </a:rPr>
              <a:t>the YEP </a:t>
            </a:r>
            <a:r>
              <a:rPr lang="en-AU" sz="1100" spc="-14" dirty="0">
                <a:cs typeface="Calibri"/>
              </a:rPr>
              <a:t>are</a:t>
            </a:r>
            <a:r>
              <a:rPr lang="en-AU" sz="1100" dirty="0">
                <a:cs typeface="Calibri"/>
              </a:rPr>
              <a:t> “Certified”</a:t>
            </a:r>
          </a:p>
          <a:p>
            <a:pPr marL="171425" indent="-159643">
              <a:spcBef>
                <a:spcPts val="2073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5" dirty="0">
                <a:cs typeface="Calibri"/>
              </a:rPr>
              <a:t>Assign one meeting per year </a:t>
            </a:r>
            <a:r>
              <a:rPr lang="en-AU" sz="1100" spc="-19" dirty="0">
                <a:cs typeface="Calibri"/>
              </a:rPr>
              <a:t>for </a:t>
            </a:r>
            <a:r>
              <a:rPr lang="en-AU" sz="1100" spc="-9" dirty="0">
                <a:cs typeface="Calibri"/>
              </a:rPr>
              <a:t>information </a:t>
            </a:r>
            <a:r>
              <a:rPr lang="en-AU" sz="1100" spc="-5" dirty="0">
                <a:cs typeface="Calibri"/>
              </a:rPr>
              <a:t>and</a:t>
            </a:r>
            <a:r>
              <a:rPr lang="en-AU" sz="1100" spc="-1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training.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95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3105">
              <a:spcBef>
                <a:spcPts val="93"/>
              </a:spcBef>
            </a:pPr>
            <a:r>
              <a:rPr lang="en-AU" sz="1100" spc="-5" dirty="0">
                <a:cs typeface="Calibri"/>
              </a:rPr>
              <a:t>Clubs </a:t>
            </a:r>
            <a:r>
              <a:rPr lang="en-AU" sz="1100" spc="-9" dirty="0">
                <a:cs typeface="Calibri"/>
              </a:rPr>
              <a:t>that participate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19" dirty="0">
                <a:cs typeface="Calibri"/>
              </a:rPr>
              <a:t>any </a:t>
            </a:r>
            <a:r>
              <a:rPr lang="en-AU" sz="1100" spc="-42" dirty="0">
                <a:cs typeface="Calibri"/>
              </a:rPr>
              <a:t>Youth </a:t>
            </a:r>
            <a:r>
              <a:rPr lang="en-AU" sz="1100" spc="-14" dirty="0">
                <a:cs typeface="Calibri"/>
              </a:rPr>
              <a:t>Program</a:t>
            </a:r>
            <a:r>
              <a:rPr lang="en-AU" sz="1100" spc="23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shall:</a:t>
            </a:r>
            <a:endParaRPr lang="en-AU" sz="1100" dirty="0">
              <a:cs typeface="Calibri"/>
            </a:endParaRPr>
          </a:p>
          <a:p>
            <a:pPr>
              <a:lnSpc>
                <a:spcPct val="100000"/>
              </a:lnSpc>
            </a:pPr>
            <a:endParaRPr lang="en-AU" sz="1100" dirty="0">
              <a:latin typeface="Times New Roman"/>
              <a:cs typeface="Times New Roman"/>
            </a:endParaRPr>
          </a:p>
          <a:p>
            <a:pPr marL="171425" indent="-159643">
              <a:spcBef>
                <a:spcPts val="5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42" dirty="0">
                <a:cs typeface="Calibri"/>
              </a:rPr>
              <a:t>Youth </a:t>
            </a:r>
            <a:r>
              <a:rPr lang="en-AU" sz="1100" spc="-9" dirty="0">
                <a:cs typeface="Calibri"/>
              </a:rPr>
              <a:t>Protection</a:t>
            </a:r>
            <a:r>
              <a:rPr lang="en-AU" sz="1100" spc="14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Officer</a:t>
            </a:r>
          </a:p>
          <a:p>
            <a:pPr marL="171425" indent="-159643">
              <a:spcBef>
                <a:spcPts val="5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Complete Signed declaration</a:t>
            </a:r>
            <a:endParaRPr lang="en-AU" sz="1100" dirty="0">
              <a:cs typeface="Calibri"/>
            </a:endParaRPr>
          </a:p>
          <a:p>
            <a:pPr marL="171425" indent="-159643">
              <a:spcBef>
                <a:spcPts val="1670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Ensure </a:t>
            </a:r>
            <a:r>
              <a:rPr lang="en-AU" sz="1100" dirty="0">
                <a:cs typeface="Calibri"/>
              </a:rPr>
              <a:t>all </a:t>
            </a:r>
            <a:r>
              <a:rPr lang="en-AU" sz="1100" spc="-23" dirty="0">
                <a:cs typeface="Calibri"/>
              </a:rPr>
              <a:t>Volunteers </a:t>
            </a:r>
            <a:r>
              <a:rPr lang="en-AU" sz="1100" dirty="0">
                <a:cs typeface="Calibri"/>
              </a:rPr>
              <a:t>(as </a:t>
            </a:r>
            <a:r>
              <a:rPr lang="en-AU" sz="1100" spc="-5" dirty="0">
                <a:cs typeface="Calibri"/>
              </a:rPr>
              <a:t>defined) </a:t>
            </a:r>
            <a:r>
              <a:rPr lang="en-AU" sz="1100" spc="-14" dirty="0">
                <a:cs typeface="Calibri"/>
              </a:rPr>
              <a:t>are</a:t>
            </a:r>
            <a:r>
              <a:rPr lang="en-AU" sz="1100" spc="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screened</a:t>
            </a:r>
            <a:endParaRPr lang="en-AU" sz="1100" dirty="0">
              <a:cs typeface="Calibri"/>
            </a:endParaRPr>
          </a:p>
          <a:p>
            <a:pPr marL="171425" marR="266858" indent="-159643">
              <a:lnSpc>
                <a:spcPts val="2403"/>
              </a:lnSpc>
              <a:spcBef>
                <a:spcPts val="1192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Provide copies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dirty="0">
                <a:cs typeface="Calibri"/>
              </a:rPr>
              <a:t>all </a:t>
            </a:r>
            <a:r>
              <a:rPr lang="en-AU" sz="1100" spc="-19" dirty="0">
                <a:cs typeface="Calibri"/>
              </a:rPr>
              <a:t>Volunteer </a:t>
            </a:r>
            <a:r>
              <a:rPr lang="en-AU" sz="1100" spc="-9" dirty="0">
                <a:cs typeface="Calibri"/>
              </a:rPr>
              <a:t>Declarations </a:t>
            </a:r>
            <a:r>
              <a:rPr lang="en-AU" sz="1100" spc="-14" dirty="0">
                <a:cs typeface="Calibri"/>
              </a:rPr>
              <a:t>to  </a:t>
            </a:r>
            <a:r>
              <a:rPr lang="en-AU" sz="1100" spc="-5" dirty="0">
                <a:cs typeface="Calibri"/>
              </a:rPr>
              <a:t>District</a:t>
            </a:r>
            <a:endParaRPr lang="en-AU" sz="1100" dirty="0">
              <a:cs typeface="Calibri"/>
            </a:endParaRPr>
          </a:p>
          <a:p>
            <a:pPr marL="171425" indent="-159643">
              <a:spcBef>
                <a:spcPts val="2078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9" dirty="0">
                <a:cs typeface="Calibri"/>
              </a:rPr>
              <a:t>Ensure </a:t>
            </a:r>
            <a:r>
              <a:rPr lang="en-AU" sz="1100" spc="-5" dirty="0">
                <a:cs typeface="Calibri"/>
              </a:rPr>
              <a:t>Clubs who </a:t>
            </a:r>
            <a:r>
              <a:rPr lang="en-AU" sz="1100" spc="-9" dirty="0">
                <a:cs typeface="Calibri"/>
              </a:rPr>
              <a:t>participate </a:t>
            </a:r>
            <a:r>
              <a:rPr lang="en-AU" sz="1100" dirty="0">
                <a:cs typeface="Calibri"/>
              </a:rPr>
              <a:t>in </a:t>
            </a:r>
            <a:r>
              <a:rPr lang="en-AU" sz="1100" spc="-5" dirty="0">
                <a:cs typeface="Calibri"/>
              </a:rPr>
              <a:t>the YEP </a:t>
            </a:r>
            <a:r>
              <a:rPr lang="en-AU" sz="1100" spc="-14" dirty="0">
                <a:cs typeface="Calibri"/>
              </a:rPr>
              <a:t>are</a:t>
            </a:r>
            <a:r>
              <a:rPr lang="en-AU" sz="1100" dirty="0">
                <a:cs typeface="Calibri"/>
              </a:rPr>
              <a:t> “Certified”</a:t>
            </a:r>
          </a:p>
          <a:p>
            <a:pPr marL="171425" indent="-159643">
              <a:spcBef>
                <a:spcPts val="2073"/>
              </a:spcBef>
              <a:buClr>
                <a:srgbClr val="C00000"/>
              </a:buClr>
              <a:buFont typeface="Microsoft Sans Serif"/>
              <a:buChar char="•"/>
              <a:tabLst>
                <a:tab pos="360523" algn="l"/>
                <a:tab pos="361112" algn="l"/>
              </a:tabLst>
            </a:pPr>
            <a:r>
              <a:rPr lang="en-AU" sz="1100" spc="-5" dirty="0">
                <a:cs typeface="Calibri"/>
              </a:rPr>
              <a:t>Assign one meeting per year </a:t>
            </a:r>
            <a:r>
              <a:rPr lang="en-AU" sz="1100" spc="-19" dirty="0">
                <a:cs typeface="Calibri"/>
              </a:rPr>
              <a:t>for </a:t>
            </a:r>
            <a:r>
              <a:rPr lang="en-AU" sz="1100" spc="-9" dirty="0">
                <a:cs typeface="Calibri"/>
              </a:rPr>
              <a:t>information </a:t>
            </a:r>
            <a:r>
              <a:rPr lang="en-AU" sz="1100" spc="-5" dirty="0">
                <a:cs typeface="Calibri"/>
              </a:rPr>
              <a:t>and</a:t>
            </a:r>
            <a:r>
              <a:rPr lang="en-AU" sz="1100" spc="-19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training.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979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782">
              <a:spcBef>
                <a:spcPts val="93"/>
              </a:spcBef>
            </a:pPr>
            <a:r>
              <a:rPr lang="en-AU" sz="1100" spc="14" dirty="0">
                <a:cs typeface="Calibri"/>
              </a:rPr>
              <a:t>Definition:</a:t>
            </a:r>
            <a:endParaRPr lang="en-AU" sz="1100" dirty="0">
              <a:cs typeface="Calibri"/>
            </a:endParaRPr>
          </a:p>
          <a:p>
            <a:pPr marL="11782" marR="4713"/>
            <a:r>
              <a:rPr lang="en-AU" sz="1100" dirty="0">
                <a:solidFill>
                  <a:srgbClr val="006FC0"/>
                </a:solidFill>
                <a:cs typeface="Calibri"/>
              </a:rPr>
              <a:t>A Volunteer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is </a:t>
            </a:r>
            <a:r>
              <a:rPr lang="en-AU" sz="1100" spc="-9" dirty="0">
                <a:solidFill>
                  <a:srgbClr val="006FC0"/>
                </a:solidFill>
                <a:cs typeface="Calibri"/>
              </a:rPr>
              <a:t>any </a:t>
            </a:r>
            <a:r>
              <a:rPr lang="en-AU" sz="1100" dirty="0">
                <a:solidFill>
                  <a:srgbClr val="006FC0"/>
                </a:solidFill>
                <a:cs typeface="Calibri"/>
              </a:rPr>
              <a:t>adult </a:t>
            </a:r>
            <a:r>
              <a:rPr lang="en-AU" sz="1100" spc="-14" dirty="0">
                <a:solidFill>
                  <a:srgbClr val="006FC0"/>
                </a:solidFill>
                <a:cs typeface="Calibri"/>
              </a:rPr>
              <a:t>involved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with  </a:t>
            </a:r>
            <a:r>
              <a:rPr lang="en-AU" sz="1100" spc="-9" dirty="0">
                <a:solidFill>
                  <a:srgbClr val="006FC0"/>
                </a:solidFill>
                <a:cs typeface="Calibri"/>
              </a:rPr>
              <a:t>Rotary </a:t>
            </a:r>
            <a:r>
              <a:rPr lang="en-AU" sz="1100" spc="-28" dirty="0">
                <a:solidFill>
                  <a:srgbClr val="006FC0"/>
                </a:solidFill>
                <a:cs typeface="Calibri"/>
              </a:rPr>
              <a:t>Youth </a:t>
            </a:r>
            <a:r>
              <a:rPr lang="en-AU" sz="1100" spc="-14" dirty="0">
                <a:solidFill>
                  <a:srgbClr val="006FC0"/>
                </a:solidFill>
                <a:cs typeface="Calibri"/>
              </a:rPr>
              <a:t>Program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activities that </a:t>
            </a:r>
            <a:r>
              <a:rPr lang="en-AU" sz="1100" dirty="0">
                <a:solidFill>
                  <a:srgbClr val="006FC0"/>
                </a:solidFill>
                <a:cs typeface="Calibri"/>
              </a:rPr>
              <a:t>has  </a:t>
            </a:r>
            <a:r>
              <a:rPr lang="en-AU" sz="1100" spc="-9" dirty="0">
                <a:solidFill>
                  <a:srgbClr val="006FC0"/>
                </a:solidFill>
                <a:cs typeface="Calibri"/>
              </a:rPr>
              <a:t>direct interactions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either </a:t>
            </a:r>
            <a:r>
              <a:rPr lang="en-AU" sz="1100" dirty="0">
                <a:solidFill>
                  <a:srgbClr val="006FC0"/>
                </a:solidFill>
                <a:cs typeface="Calibri"/>
              </a:rPr>
              <a:t>supervised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or  </a:t>
            </a:r>
            <a:r>
              <a:rPr lang="en-AU" sz="1100" dirty="0">
                <a:solidFill>
                  <a:srgbClr val="006FC0"/>
                </a:solidFill>
                <a:cs typeface="Calibri"/>
              </a:rPr>
              <a:t>unsupervised </a:t>
            </a:r>
            <a:r>
              <a:rPr lang="en-AU" sz="1100" spc="-5" dirty="0">
                <a:solidFill>
                  <a:srgbClr val="006FC0"/>
                </a:solidFill>
                <a:cs typeface="Calibri"/>
              </a:rPr>
              <a:t>with</a:t>
            </a:r>
            <a:r>
              <a:rPr lang="en-AU" sz="1100" spc="-9" dirty="0">
                <a:solidFill>
                  <a:srgbClr val="006FC0"/>
                </a:solidFill>
                <a:cs typeface="Calibri"/>
              </a:rPr>
              <a:t> youths/students</a:t>
            </a:r>
            <a:r>
              <a:rPr lang="en-AU" sz="1100" spc="-9" dirty="0">
                <a:cs typeface="Calibri"/>
              </a:rPr>
              <a:t>.</a:t>
            </a:r>
            <a:endParaRPr lang="en-AU" sz="1100" dirty="0">
              <a:cs typeface="Calibri"/>
            </a:endParaRPr>
          </a:p>
          <a:p>
            <a:pPr marL="11782">
              <a:spcBef>
                <a:spcPts val="93"/>
              </a:spcBef>
            </a:pPr>
            <a:r>
              <a:rPr lang="en-AU" sz="1100" dirty="0">
                <a:cs typeface="Calibri"/>
              </a:rPr>
              <a:t>Volunteers include among</a:t>
            </a:r>
            <a:r>
              <a:rPr lang="en-AU" sz="1100" spc="-46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others:</a:t>
            </a:r>
            <a:endParaRPr lang="en-AU" sz="1100" dirty="0">
              <a:cs typeface="Calibri"/>
            </a:endParaRPr>
          </a:p>
          <a:p>
            <a:pPr marL="11782" marR="21207"/>
            <a:r>
              <a:rPr lang="en-AU" sz="1100" spc="-5" dirty="0">
                <a:cs typeface="Calibri"/>
              </a:rPr>
              <a:t>Club </a:t>
            </a:r>
            <a:r>
              <a:rPr lang="en-AU" sz="1100" dirty="0">
                <a:cs typeface="Calibri"/>
              </a:rPr>
              <a:t>and </a:t>
            </a:r>
            <a:r>
              <a:rPr lang="en-AU" sz="1100" spc="-5" dirty="0">
                <a:cs typeface="Calibri"/>
              </a:rPr>
              <a:t>district </a:t>
            </a:r>
            <a:r>
              <a:rPr lang="en-AU" sz="1100" spc="-28" dirty="0">
                <a:cs typeface="Calibri"/>
              </a:rPr>
              <a:t>Youth </a:t>
            </a:r>
            <a:r>
              <a:rPr lang="en-AU" sz="1100" spc="-9" dirty="0">
                <a:cs typeface="Calibri"/>
              </a:rPr>
              <a:t>Exchange officers  </a:t>
            </a:r>
            <a:r>
              <a:rPr lang="en-AU" sz="1100" dirty="0">
                <a:cs typeface="Calibri"/>
              </a:rPr>
              <a:t>and </a:t>
            </a:r>
            <a:r>
              <a:rPr lang="en-AU" sz="1100" spc="-9" dirty="0">
                <a:cs typeface="Calibri"/>
              </a:rPr>
              <a:t>committee members, Rotarian  Counsellors, Rotarians </a:t>
            </a:r>
            <a:r>
              <a:rPr lang="en-AU" sz="1100" dirty="0">
                <a:cs typeface="Calibri"/>
              </a:rPr>
              <a:t>and non-  </a:t>
            </a:r>
            <a:r>
              <a:rPr lang="en-AU" sz="1100" spc="-9" dirty="0">
                <a:cs typeface="Calibri"/>
              </a:rPr>
              <a:t>Rotarians, </a:t>
            </a:r>
            <a:r>
              <a:rPr lang="en-AU" sz="1100" spc="-5" dirty="0">
                <a:cs typeface="Calibri"/>
              </a:rPr>
              <a:t>their spouses </a:t>
            </a:r>
            <a:r>
              <a:rPr lang="en-AU" sz="1100" dirty="0">
                <a:cs typeface="Calibri"/>
              </a:rPr>
              <a:t>and </a:t>
            </a:r>
            <a:r>
              <a:rPr lang="en-AU" sz="1100" spc="-5" dirty="0">
                <a:cs typeface="Calibri"/>
              </a:rPr>
              <a:t>partners  </a:t>
            </a:r>
            <a:r>
              <a:rPr lang="en-AU" sz="1100" dirty="0">
                <a:cs typeface="Calibri"/>
              </a:rPr>
              <a:t>who </a:t>
            </a:r>
            <a:r>
              <a:rPr lang="en-AU" sz="1100" spc="-9" dirty="0">
                <a:cs typeface="Calibri"/>
              </a:rPr>
              <a:t>host youth/students </a:t>
            </a:r>
            <a:r>
              <a:rPr lang="en-AU" sz="1100" spc="-14" dirty="0">
                <a:cs typeface="Calibri"/>
              </a:rPr>
              <a:t>for </a:t>
            </a:r>
            <a:r>
              <a:rPr lang="en-AU" sz="1100" spc="-5" dirty="0">
                <a:cs typeface="Calibri"/>
              </a:rPr>
              <a:t>activities  or outings, or </a:t>
            </a:r>
            <a:r>
              <a:rPr lang="en-AU" sz="1100" dirty="0">
                <a:cs typeface="Calibri"/>
              </a:rPr>
              <a:t>who </a:t>
            </a:r>
            <a:r>
              <a:rPr lang="en-AU" sz="1100" spc="-9" dirty="0">
                <a:cs typeface="Calibri"/>
              </a:rPr>
              <a:t>might drive</a:t>
            </a:r>
            <a:r>
              <a:rPr lang="en-AU" sz="1100" spc="-28" dirty="0">
                <a:cs typeface="Calibri"/>
              </a:rPr>
              <a:t> </a:t>
            </a:r>
            <a:r>
              <a:rPr lang="en-AU" sz="1100" spc="-5" dirty="0">
                <a:cs typeface="Calibri"/>
              </a:rPr>
              <a:t>youth</a:t>
            </a:r>
            <a:r>
              <a:rPr lang="en-AU" sz="1100" spc="-9" dirty="0">
                <a:cs typeface="Calibri"/>
              </a:rPr>
              <a:t>/students </a:t>
            </a:r>
            <a:r>
              <a:rPr lang="en-AU" sz="1100" spc="-14" dirty="0">
                <a:cs typeface="Calibri"/>
              </a:rPr>
              <a:t>to events </a:t>
            </a:r>
            <a:r>
              <a:rPr lang="en-AU" sz="1100" spc="-5" dirty="0">
                <a:cs typeface="Calibri"/>
              </a:rPr>
              <a:t>or </a:t>
            </a:r>
            <a:r>
              <a:rPr lang="en-AU" sz="1100" dirty="0">
                <a:cs typeface="Calibri"/>
              </a:rPr>
              <a:t>functions; and  </a:t>
            </a:r>
            <a:r>
              <a:rPr lang="en-AU" sz="1100" spc="-9" dirty="0">
                <a:cs typeface="Calibri"/>
              </a:rPr>
              <a:t>host parents </a:t>
            </a:r>
            <a:r>
              <a:rPr lang="en-AU" sz="1100" dirty="0">
                <a:cs typeface="Calibri"/>
              </a:rPr>
              <a:t>and </a:t>
            </a:r>
            <a:r>
              <a:rPr lang="en-AU" sz="1100" spc="-5" dirty="0">
                <a:cs typeface="Calibri"/>
              </a:rPr>
              <a:t>other </a:t>
            </a:r>
            <a:r>
              <a:rPr lang="en-AU" sz="1100" dirty="0">
                <a:cs typeface="Calibri"/>
              </a:rPr>
              <a:t>adult </a:t>
            </a:r>
            <a:r>
              <a:rPr lang="en-AU" sz="1100" spc="-9" dirty="0">
                <a:cs typeface="Calibri"/>
              </a:rPr>
              <a:t>residents  </a:t>
            </a:r>
            <a:r>
              <a:rPr lang="en-AU" sz="1100" spc="-5" dirty="0">
                <a:cs typeface="Calibri"/>
              </a:rPr>
              <a:t>of </a:t>
            </a:r>
            <a:r>
              <a:rPr lang="en-AU" sz="1100" dirty="0">
                <a:cs typeface="Calibri"/>
              </a:rPr>
              <a:t>the </a:t>
            </a:r>
            <a:r>
              <a:rPr lang="en-AU" sz="1100" spc="-9" dirty="0">
                <a:cs typeface="Calibri"/>
              </a:rPr>
              <a:t>host </a:t>
            </a:r>
            <a:r>
              <a:rPr lang="en-AU" sz="1100" spc="-5" dirty="0">
                <a:cs typeface="Calibri"/>
              </a:rPr>
              <a:t>home, including siblings </a:t>
            </a:r>
            <a:r>
              <a:rPr lang="en-AU" sz="1100" dirty="0">
                <a:cs typeface="Calibri"/>
              </a:rPr>
              <a:t>and  </a:t>
            </a:r>
            <a:r>
              <a:rPr lang="en-AU" sz="1100" spc="-5" dirty="0">
                <a:cs typeface="Calibri"/>
              </a:rPr>
              <a:t>other </a:t>
            </a:r>
            <a:r>
              <a:rPr lang="en-AU" sz="1100" spc="-9" dirty="0">
                <a:cs typeface="Calibri"/>
              </a:rPr>
              <a:t>family members.</a:t>
            </a:r>
            <a:endParaRPr lang="en-AU" sz="1100" dirty="0">
              <a:cs typeface="Calibri"/>
            </a:endParaRPr>
          </a:p>
          <a:p>
            <a:pPr marL="11782" marR="4713"/>
            <a:r>
              <a:rPr lang="en-AU" sz="1100" spc="-5" dirty="0">
                <a:cs typeface="Calibri"/>
              </a:rPr>
              <a:t>This </a:t>
            </a:r>
            <a:r>
              <a:rPr lang="en-AU" sz="1100" spc="-9" dirty="0">
                <a:cs typeface="Calibri"/>
              </a:rPr>
              <a:t>person </a:t>
            </a:r>
            <a:r>
              <a:rPr lang="en-AU" sz="1100" spc="-5" dirty="0">
                <a:cs typeface="Calibri"/>
              </a:rPr>
              <a:t>will </a:t>
            </a:r>
            <a:r>
              <a:rPr lang="en-AU" sz="1100" spc="-19" dirty="0">
                <a:cs typeface="Calibri"/>
              </a:rPr>
              <a:t>have </a:t>
            </a:r>
            <a:r>
              <a:rPr lang="en-AU" sz="1100" spc="-5" dirty="0">
                <a:cs typeface="Calibri"/>
              </a:rPr>
              <a:t>been police  </a:t>
            </a:r>
            <a:r>
              <a:rPr lang="en-AU" sz="1100" spc="-9" dirty="0">
                <a:cs typeface="Calibri"/>
              </a:rPr>
              <a:t>checked </a:t>
            </a:r>
            <a:r>
              <a:rPr lang="en-AU" sz="1100" spc="-5" dirty="0">
                <a:cs typeface="Calibri"/>
              </a:rPr>
              <a:t>or </a:t>
            </a:r>
            <a:r>
              <a:rPr lang="en-AU" sz="1100" spc="-9" dirty="0">
                <a:cs typeface="Calibri"/>
              </a:rPr>
              <a:t>formally </a:t>
            </a:r>
            <a:r>
              <a:rPr lang="en-AU" sz="1100" spc="-14" dirty="0">
                <a:cs typeface="Calibri"/>
              </a:rPr>
              <a:t>reference </a:t>
            </a:r>
            <a:r>
              <a:rPr lang="en-AU" sz="1100" spc="-9" dirty="0">
                <a:cs typeface="Calibri"/>
              </a:rPr>
              <a:t>checked  </a:t>
            </a:r>
            <a:r>
              <a:rPr lang="en-AU" sz="1100" spc="-5" dirty="0">
                <a:cs typeface="Calibri"/>
              </a:rPr>
              <a:t>in accordance with </a:t>
            </a:r>
            <a:r>
              <a:rPr lang="en-AU" sz="1100" dirty="0">
                <a:cs typeface="Calibri"/>
              </a:rPr>
              <a:t>the </a:t>
            </a:r>
            <a:r>
              <a:rPr lang="en-AU" sz="1100" spc="-19" dirty="0">
                <a:cs typeface="Calibri"/>
              </a:rPr>
              <a:t>state </a:t>
            </a:r>
            <a:r>
              <a:rPr lang="en-AU" sz="1100" spc="-5" dirty="0">
                <a:cs typeface="Calibri"/>
              </a:rPr>
              <a:t>or </a:t>
            </a:r>
            <a:r>
              <a:rPr lang="en-AU" sz="1100" spc="-23" dirty="0">
                <a:cs typeface="Calibri"/>
              </a:rPr>
              <a:t>Territory  </a:t>
            </a:r>
            <a:r>
              <a:rPr lang="en-AU" sz="1100" spc="-5" dirty="0">
                <a:cs typeface="Calibri"/>
              </a:rPr>
              <a:t>legislation.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594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5" marR="4713" indent="-159643">
              <a:lnSpc>
                <a:spcPts val="2403"/>
              </a:lnSpc>
              <a:spcBef>
                <a:spcPts val="394"/>
              </a:spcBef>
              <a:buClr>
                <a:srgbClr val="C00000"/>
              </a:buClr>
              <a:buFont typeface="Microsoft Sans Serif"/>
              <a:buChar char="•"/>
              <a:tabLst>
                <a:tab pos="172014" algn="l"/>
              </a:tabLst>
            </a:pPr>
            <a:r>
              <a:rPr lang="en-AU" sz="1100" spc="-5" dirty="0">
                <a:cs typeface="Calibri"/>
              </a:rPr>
              <a:t>In the </a:t>
            </a:r>
            <a:r>
              <a:rPr lang="en-AU" sz="1100" spc="-14" dirty="0">
                <a:cs typeface="Calibri"/>
              </a:rPr>
              <a:t>event </a:t>
            </a:r>
            <a:r>
              <a:rPr lang="en-AU" sz="1100" spc="-9" dirty="0">
                <a:cs typeface="Calibri"/>
              </a:rPr>
              <a:t>that </a:t>
            </a:r>
            <a:r>
              <a:rPr lang="en-AU" sz="1100" dirty="0">
                <a:cs typeface="Calibri"/>
              </a:rPr>
              <a:t>a </a:t>
            </a:r>
            <a:r>
              <a:rPr lang="en-AU" sz="1100" spc="-14" dirty="0">
                <a:cs typeface="Calibri"/>
              </a:rPr>
              <a:t>Rotary organised </a:t>
            </a:r>
            <a:r>
              <a:rPr lang="en-AU" sz="1100" spc="-9" dirty="0">
                <a:cs typeface="Calibri"/>
              </a:rPr>
              <a:t>project </a:t>
            </a:r>
            <a:r>
              <a:rPr lang="en-AU" sz="1100" spc="-5" dirty="0">
                <a:cs typeface="Calibri"/>
              </a:rPr>
              <a:t>or activity </a:t>
            </a:r>
            <a:r>
              <a:rPr lang="en-AU" sz="1100" spc="-9" dirty="0">
                <a:cs typeface="Calibri"/>
              </a:rPr>
              <a:t>allows  </a:t>
            </a:r>
            <a:r>
              <a:rPr lang="en-AU" sz="1100" spc="-19" dirty="0">
                <a:cs typeface="Calibri"/>
              </a:rPr>
              <a:t>for </a:t>
            </a:r>
            <a:r>
              <a:rPr lang="en-AU" sz="1100" spc="-23" dirty="0">
                <a:cs typeface="Calibri"/>
              </a:rPr>
              <a:t>“one </a:t>
            </a:r>
            <a:r>
              <a:rPr lang="en-AU" sz="1100" spc="-5" dirty="0">
                <a:cs typeface="Calibri"/>
              </a:rPr>
              <a:t>on one” </a:t>
            </a:r>
            <a:r>
              <a:rPr lang="en-AU" sz="1100" spc="-14" dirty="0">
                <a:cs typeface="Calibri"/>
              </a:rPr>
              <a:t>contact, </a:t>
            </a:r>
            <a:r>
              <a:rPr lang="en-AU" sz="1100" spc="-5" dirty="0">
                <a:cs typeface="Calibri"/>
              </a:rPr>
              <a:t>or </a:t>
            </a:r>
            <a:r>
              <a:rPr lang="en-AU" sz="1100" dirty="0">
                <a:cs typeface="Calibri"/>
              </a:rPr>
              <a:t>an </a:t>
            </a:r>
            <a:r>
              <a:rPr lang="en-AU" sz="1100" spc="-5" dirty="0">
                <a:cs typeface="Calibri"/>
              </a:rPr>
              <a:t>adult </a:t>
            </a:r>
            <a:r>
              <a:rPr lang="en-AU" sz="1100" spc="-9" dirty="0">
                <a:cs typeface="Calibri"/>
              </a:rPr>
              <a:t>person could </a:t>
            </a:r>
            <a:r>
              <a:rPr lang="en-AU" sz="1100" spc="-5" dirty="0">
                <a:cs typeface="Calibri"/>
              </a:rPr>
              <a:t>be alone  </a:t>
            </a:r>
            <a:r>
              <a:rPr lang="en-AU" sz="1100" dirty="0">
                <a:cs typeface="Calibri"/>
              </a:rPr>
              <a:t>with a </a:t>
            </a:r>
            <a:r>
              <a:rPr lang="en-AU" sz="1100" spc="-9" dirty="0">
                <a:cs typeface="Calibri"/>
              </a:rPr>
              <a:t>*young person </a:t>
            </a:r>
            <a:r>
              <a:rPr lang="en-AU" sz="1100" spc="-19" dirty="0">
                <a:cs typeface="Calibri"/>
              </a:rPr>
              <a:t>for </a:t>
            </a:r>
            <a:r>
              <a:rPr lang="en-AU" sz="1100" dirty="0">
                <a:cs typeface="Calibri"/>
              </a:rPr>
              <a:t>a </a:t>
            </a:r>
            <a:r>
              <a:rPr lang="en-AU" sz="1100" spc="-5" dirty="0">
                <a:cs typeface="Calibri"/>
              </a:rPr>
              <a:t>period of </a:t>
            </a:r>
            <a:r>
              <a:rPr lang="en-AU" sz="1100" dirty="0">
                <a:cs typeface="Calibri"/>
              </a:rPr>
              <a:t>time, </a:t>
            </a:r>
            <a:r>
              <a:rPr lang="en-AU" sz="1100" spc="-9" dirty="0">
                <a:cs typeface="Calibri"/>
              </a:rPr>
              <a:t>that person </a:t>
            </a:r>
            <a:r>
              <a:rPr lang="en-AU" sz="1100" spc="-5" dirty="0">
                <a:cs typeface="Calibri"/>
              </a:rPr>
              <a:t>shall be  </a:t>
            </a:r>
            <a:r>
              <a:rPr lang="en-AU" sz="1100" spc="-9" dirty="0">
                <a:cs typeface="Calibri"/>
              </a:rPr>
              <a:t>screened.</a:t>
            </a:r>
            <a:endParaRPr lang="en-AU" sz="1100" dirty="0">
              <a:cs typeface="Calibri"/>
            </a:endParaRPr>
          </a:p>
          <a:p>
            <a:pPr>
              <a:spcBef>
                <a:spcPts val="28"/>
              </a:spcBef>
              <a:buClr>
                <a:srgbClr val="C00000"/>
              </a:buClr>
              <a:buFont typeface="Microsoft Sans Serif"/>
              <a:buChar char="•"/>
            </a:pPr>
            <a:endParaRPr lang="en-AU" sz="1000" dirty="0">
              <a:latin typeface="Times New Roman"/>
              <a:cs typeface="Times New Roman"/>
            </a:endParaRPr>
          </a:p>
          <a:p>
            <a:pPr marL="171425" indent="-159643">
              <a:lnSpc>
                <a:spcPts val="2537"/>
              </a:lnSpc>
              <a:buClr>
                <a:srgbClr val="C00000"/>
              </a:buClr>
              <a:buFont typeface="Microsoft Sans Serif"/>
              <a:buChar char="•"/>
              <a:tabLst>
                <a:tab pos="172014" algn="l"/>
              </a:tabLst>
            </a:pPr>
            <a:r>
              <a:rPr lang="en-AU" sz="1100" spc="-5" dirty="0">
                <a:cs typeface="Calibri"/>
              </a:rPr>
              <a:t>The </a:t>
            </a:r>
            <a:r>
              <a:rPr lang="en-AU" sz="1100" spc="-9" dirty="0">
                <a:cs typeface="Calibri"/>
              </a:rPr>
              <a:t>screening process requires </a:t>
            </a:r>
            <a:r>
              <a:rPr lang="en-AU" sz="1100" spc="-5" dirty="0">
                <a:cs typeface="Calibri"/>
              </a:rPr>
              <a:t>the adult </a:t>
            </a:r>
            <a:r>
              <a:rPr lang="en-AU" sz="1100" spc="-9" dirty="0">
                <a:cs typeface="Calibri"/>
              </a:rPr>
              <a:t>person </a:t>
            </a:r>
            <a:r>
              <a:rPr lang="en-AU" sz="1100" spc="-14" dirty="0">
                <a:cs typeface="Calibri"/>
              </a:rPr>
              <a:t>to </a:t>
            </a:r>
            <a:r>
              <a:rPr lang="en-AU" sz="1100" spc="-9" dirty="0">
                <a:cs typeface="Calibri"/>
              </a:rPr>
              <a:t>provide</a:t>
            </a:r>
            <a:r>
              <a:rPr lang="en-AU" sz="1100" spc="46" dirty="0">
                <a:cs typeface="Calibri"/>
              </a:rPr>
              <a:t> </a:t>
            </a:r>
            <a:r>
              <a:rPr lang="en-AU" sz="1100" dirty="0">
                <a:cs typeface="Calibri"/>
              </a:rPr>
              <a:t>a Volunteer</a:t>
            </a:r>
            <a:r>
              <a:rPr lang="en-AU" sz="1100" spc="-9" dirty="0">
                <a:cs typeface="Calibri"/>
              </a:rPr>
              <a:t> </a:t>
            </a:r>
            <a:r>
              <a:rPr lang="en-AU" sz="1100" spc="9" dirty="0">
                <a:cs typeface="Calibri"/>
              </a:rPr>
              <a:t>Declaration.</a:t>
            </a:r>
            <a:endParaRPr lang="en-AU" sz="1100" dirty="0">
              <a:cs typeface="Calibri"/>
            </a:endParaRPr>
          </a:p>
          <a:p>
            <a:pPr>
              <a:spcBef>
                <a:spcPts val="14"/>
              </a:spcBef>
            </a:pPr>
            <a:endParaRPr lang="en-AU" sz="1900" dirty="0">
              <a:latin typeface="Times New Roman"/>
              <a:cs typeface="Times New Roman"/>
            </a:endParaRPr>
          </a:p>
          <a:p>
            <a:pPr marL="159643"/>
            <a:r>
              <a:rPr lang="en-AU" sz="1000" spc="-5" dirty="0">
                <a:solidFill>
                  <a:srgbClr val="C55910"/>
                </a:solidFill>
                <a:cs typeface="Calibri"/>
              </a:rPr>
              <a:t>*</a:t>
            </a:r>
            <a:r>
              <a:rPr lang="en-AU" sz="1000" spc="-5" dirty="0">
                <a:solidFill>
                  <a:srgbClr val="C00000"/>
                </a:solidFill>
                <a:cs typeface="Calibri"/>
              </a:rPr>
              <a:t> </a:t>
            </a:r>
            <a:r>
              <a:rPr lang="en-AU" sz="1300" u="heavy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cs typeface="Calibri"/>
              </a:rPr>
              <a:t>Definition of </a:t>
            </a:r>
            <a:r>
              <a:rPr lang="en-AU" sz="1300" u="heavy" spc="-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cs typeface="Calibri"/>
              </a:rPr>
              <a:t>Young</a:t>
            </a:r>
            <a:r>
              <a:rPr lang="en-AU" sz="1300" u="heavy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cs typeface="Calibri"/>
              </a:rPr>
              <a:t> </a:t>
            </a:r>
            <a:r>
              <a:rPr lang="en-AU" sz="1300" u="heavy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cs typeface="Calibri"/>
              </a:rPr>
              <a:t>Person</a:t>
            </a:r>
            <a:endParaRPr lang="en-A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pPr marL="393512" marR="132545">
              <a:spcBef>
                <a:spcPts val="376"/>
              </a:spcBef>
            </a:pPr>
            <a:r>
              <a:rPr lang="en-AU" sz="1300" spc="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Any </a:t>
            </a:r>
            <a:r>
              <a:rPr lang="en-AU" sz="1300" spc="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individual </a:t>
            </a:r>
            <a:r>
              <a:rPr lang="en-AU" sz="1300" spc="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who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might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participate </a:t>
            </a:r>
            <a:r>
              <a:rPr lang="en-AU" sz="1300" spc="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in </a:t>
            </a:r>
            <a:r>
              <a:rPr lang="en-AU" sz="1300" spc="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Rotary </a:t>
            </a:r>
            <a:r>
              <a:rPr lang="en-AU" sz="13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Youth </a:t>
            </a:r>
            <a:r>
              <a:rPr lang="en-A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Program, regardless</a:t>
            </a:r>
            <a:r>
              <a:rPr lang="en-AU" sz="1300" spc="-21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of  whether or not they </a:t>
            </a:r>
            <a:r>
              <a:rPr lang="en-A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are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of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legal </a:t>
            </a:r>
            <a:r>
              <a:rPr lang="en-A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age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of</a:t>
            </a:r>
            <a:r>
              <a:rPr lang="en-AU" sz="1300" spc="-172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majority. </a:t>
            </a:r>
            <a:b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</a:br>
            <a:r>
              <a:rPr lang="en-AU" sz="1300" spc="23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Also </a:t>
            </a:r>
            <a:r>
              <a:rPr lang="en-AU" sz="13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referred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to </a:t>
            </a:r>
            <a:r>
              <a:rPr lang="en-AU" sz="1300" spc="1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as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children,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child, youth, </a:t>
            </a:r>
            <a:r>
              <a:rPr lang="en-AU" sz="1300" spc="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student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or young</a:t>
            </a:r>
            <a:r>
              <a:rPr lang="en-AU" sz="1300" spc="-26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 </a:t>
            </a:r>
            <a:r>
              <a:rPr lang="en-AU" sz="1300" spc="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/>
              </a:rPr>
              <a:t>people</a:t>
            </a:r>
            <a:endParaRPr lang="en-A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685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97">
              <a:spcBef>
                <a:spcPts val="2059"/>
              </a:spcBef>
            </a:pPr>
            <a:r>
              <a:rPr lang="en-AU" sz="1100" spc="-9" dirty="0">
                <a:cs typeface="Calibri"/>
              </a:rPr>
              <a:t>Answer is</a:t>
            </a:r>
            <a:r>
              <a:rPr lang="en-AU" sz="1100" spc="23" dirty="0">
                <a:cs typeface="Calibri"/>
              </a:rPr>
              <a:t> </a:t>
            </a:r>
            <a:r>
              <a:rPr lang="en-AU" sz="2600" spc="-5" dirty="0">
                <a:cs typeface="Calibri"/>
              </a:rPr>
              <a:t>No.</a:t>
            </a:r>
            <a:endParaRPr lang="en-AU" sz="2600" dirty="0">
              <a:cs typeface="Calibri"/>
            </a:endParaRPr>
          </a:p>
          <a:p>
            <a:pPr>
              <a:spcBef>
                <a:spcPts val="19"/>
              </a:spcBef>
            </a:pPr>
            <a:endParaRPr lang="en-AU" sz="1900" dirty="0">
              <a:latin typeface="Times New Roman"/>
              <a:cs typeface="Times New Roman"/>
            </a:endParaRPr>
          </a:p>
          <a:p>
            <a:pPr marL="27097" marR="81883">
              <a:lnSpc>
                <a:spcPts val="2802"/>
              </a:lnSpc>
            </a:pPr>
            <a:r>
              <a:rPr lang="en-AU" sz="1100" spc="-9" dirty="0">
                <a:cs typeface="Calibri"/>
              </a:rPr>
              <a:t>Whereas these checks </a:t>
            </a:r>
            <a:r>
              <a:rPr lang="en-AU" sz="1100" spc="-14" dirty="0">
                <a:cs typeface="Calibri"/>
              </a:rPr>
              <a:t>might </a:t>
            </a:r>
            <a:r>
              <a:rPr lang="en-AU" sz="1100" spc="-19" dirty="0">
                <a:cs typeface="Calibri"/>
              </a:rPr>
              <a:t>say </a:t>
            </a:r>
            <a:r>
              <a:rPr lang="en-AU" sz="1100" spc="-14" dirty="0">
                <a:cs typeface="Calibri"/>
              </a:rPr>
              <a:t>that </a:t>
            </a:r>
            <a:r>
              <a:rPr lang="en-AU" sz="1100" spc="-5" dirty="0">
                <a:cs typeface="Calibri"/>
              </a:rPr>
              <a:t>a </a:t>
            </a:r>
            <a:r>
              <a:rPr lang="en-AU" sz="1100" spc="-14" dirty="0">
                <a:cs typeface="Calibri"/>
              </a:rPr>
              <a:t>person </a:t>
            </a:r>
            <a:r>
              <a:rPr lang="en-AU" sz="1100" spc="-9" dirty="0">
                <a:cs typeface="Calibri"/>
              </a:rPr>
              <a:t>is  </a:t>
            </a:r>
            <a:r>
              <a:rPr lang="en-AU" sz="1100" i="1" spc="28" dirty="0">
                <a:cs typeface="Calibri"/>
              </a:rPr>
              <a:t>eligible </a:t>
            </a:r>
            <a:r>
              <a:rPr lang="en-AU" sz="1100" spc="-14" dirty="0">
                <a:cs typeface="Calibri"/>
              </a:rPr>
              <a:t>to </a:t>
            </a:r>
            <a:r>
              <a:rPr lang="en-AU" sz="1100" spc="-9" dirty="0">
                <a:cs typeface="Calibri"/>
              </a:rPr>
              <a:t>work with </a:t>
            </a:r>
            <a:r>
              <a:rPr lang="en-AU" sz="1100" spc="-19" dirty="0">
                <a:cs typeface="Calibri"/>
              </a:rPr>
              <a:t>young </a:t>
            </a:r>
            <a:r>
              <a:rPr lang="en-AU" sz="1100" spc="-9" dirty="0">
                <a:cs typeface="Calibri"/>
              </a:rPr>
              <a:t>people, </a:t>
            </a:r>
            <a:r>
              <a:rPr lang="en-AU" sz="1100" spc="-5" dirty="0">
                <a:cs typeface="Calibri"/>
              </a:rPr>
              <a:t>a </a:t>
            </a:r>
            <a:r>
              <a:rPr lang="en-AU" sz="1100" spc="-23" dirty="0">
                <a:cs typeface="Calibri"/>
              </a:rPr>
              <a:t>Volunteer  </a:t>
            </a:r>
            <a:r>
              <a:rPr lang="en-AU" sz="1100" spc="-14" dirty="0">
                <a:cs typeface="Calibri"/>
              </a:rPr>
              <a:t>Declaration </a:t>
            </a:r>
            <a:r>
              <a:rPr lang="en-AU" sz="1100" spc="-19" dirty="0">
                <a:cs typeface="Calibri"/>
              </a:rPr>
              <a:t>attempts </a:t>
            </a:r>
            <a:r>
              <a:rPr lang="en-AU" sz="1100" spc="-14" dirty="0">
                <a:cs typeface="Calibri"/>
              </a:rPr>
              <a:t>to establish </a:t>
            </a:r>
            <a:r>
              <a:rPr lang="en-AU" sz="1100" spc="-9" dirty="0">
                <a:cs typeface="Calibri"/>
              </a:rPr>
              <a:t>whether </a:t>
            </a:r>
            <a:r>
              <a:rPr lang="en-AU" sz="1100" spc="-5" dirty="0">
                <a:cs typeface="Calibri"/>
              </a:rPr>
              <a:t>a </a:t>
            </a:r>
            <a:r>
              <a:rPr lang="en-AU" sz="1100" spc="-14" dirty="0">
                <a:cs typeface="Calibri"/>
              </a:rPr>
              <a:t>person </a:t>
            </a:r>
            <a:r>
              <a:rPr lang="en-AU" sz="1100" spc="-9" dirty="0">
                <a:cs typeface="Calibri"/>
              </a:rPr>
              <a:t>is  </a:t>
            </a:r>
            <a:r>
              <a:rPr lang="en-AU" sz="1100" i="1" spc="23" dirty="0">
                <a:cs typeface="Calibri"/>
              </a:rPr>
              <a:t>suitable </a:t>
            </a:r>
            <a:r>
              <a:rPr lang="en-AU" sz="1100" spc="-14" dirty="0">
                <a:cs typeface="Calibri"/>
              </a:rPr>
              <a:t>to </a:t>
            </a:r>
            <a:r>
              <a:rPr lang="en-AU" sz="1100" spc="-9" dirty="0">
                <a:cs typeface="Calibri"/>
              </a:rPr>
              <a:t>work with </a:t>
            </a:r>
            <a:r>
              <a:rPr lang="en-AU" sz="1100" spc="-19" dirty="0">
                <a:cs typeface="Calibri"/>
              </a:rPr>
              <a:t>young</a:t>
            </a:r>
            <a:r>
              <a:rPr lang="en-AU" sz="1100" spc="46" dirty="0">
                <a:cs typeface="Calibri"/>
              </a:rPr>
              <a:t> </a:t>
            </a:r>
            <a:r>
              <a:rPr lang="en-AU" sz="1100" spc="-9" dirty="0">
                <a:cs typeface="Calibri"/>
              </a:rPr>
              <a:t>people.</a:t>
            </a:r>
            <a:endParaRPr lang="en-AU" sz="1100" dirty="0">
              <a:cs typeface="Calibri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55D944-E301-4C46-B528-1348AFD7B629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9480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64000">
              <a:schemeClr val="bg1">
                <a:lumMod val="95000"/>
              </a:schemeClr>
            </a:gs>
            <a:gs pos="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0"/>
            <a:ext cx="9144000" cy="5143500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-15498" y="3549112"/>
            <a:ext cx="9172538" cy="3323808"/>
          </a:xfrm>
          <a:custGeom>
            <a:avLst/>
            <a:gdLst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4235 h 3715967"/>
              <a:gd name="connsiteX1" fmla="*/ 8270071 w 10581423"/>
              <a:gd name="connsiteY1" fmla="*/ 1160988 h 3715967"/>
              <a:gd name="connsiteX2" fmla="*/ 9835400 w 10581423"/>
              <a:gd name="connsiteY2" fmla="*/ 60608 h 3715967"/>
              <a:gd name="connsiteX3" fmla="*/ 9843149 w 10581423"/>
              <a:gd name="connsiteY3" fmla="*/ 3369496 h 3715967"/>
              <a:gd name="connsiteX4" fmla="*/ 675902 w 10581423"/>
              <a:gd name="connsiteY4" fmla="*/ 3369496 h 3715967"/>
              <a:gd name="connsiteX5" fmla="*/ 683651 w 10581423"/>
              <a:gd name="connsiteY5" fmla="*/ 1184235 h 3715967"/>
              <a:gd name="connsiteX0" fmla="*/ 683651 w 10581423"/>
              <a:gd name="connsiteY0" fmla="*/ 1183093 h 3714825"/>
              <a:gd name="connsiteX1" fmla="*/ 8270071 w 10581423"/>
              <a:gd name="connsiteY1" fmla="*/ 1159846 h 3714825"/>
              <a:gd name="connsiteX2" fmla="*/ 9835400 w 10581423"/>
              <a:gd name="connsiteY2" fmla="*/ 59466 h 3714825"/>
              <a:gd name="connsiteX3" fmla="*/ 9843149 w 10581423"/>
              <a:gd name="connsiteY3" fmla="*/ 3368354 h 3714825"/>
              <a:gd name="connsiteX4" fmla="*/ 675902 w 10581423"/>
              <a:gd name="connsiteY4" fmla="*/ 3368354 h 3714825"/>
              <a:gd name="connsiteX5" fmla="*/ 683651 w 10581423"/>
              <a:gd name="connsiteY5" fmla="*/ 1183093 h 3714825"/>
              <a:gd name="connsiteX0" fmla="*/ 683651 w 10581423"/>
              <a:gd name="connsiteY0" fmla="*/ 1208293 h 3740025"/>
              <a:gd name="connsiteX1" fmla="*/ 8270071 w 10581423"/>
              <a:gd name="connsiteY1" fmla="*/ 1185046 h 3740025"/>
              <a:gd name="connsiteX2" fmla="*/ 9835400 w 10581423"/>
              <a:gd name="connsiteY2" fmla="*/ 84666 h 3740025"/>
              <a:gd name="connsiteX3" fmla="*/ 9843149 w 10581423"/>
              <a:gd name="connsiteY3" fmla="*/ 3393554 h 3740025"/>
              <a:gd name="connsiteX4" fmla="*/ 675902 w 10581423"/>
              <a:gd name="connsiteY4" fmla="*/ 3393554 h 3740025"/>
              <a:gd name="connsiteX5" fmla="*/ 683651 w 10581423"/>
              <a:gd name="connsiteY5" fmla="*/ 1208293 h 3740025"/>
              <a:gd name="connsiteX0" fmla="*/ 683651 w 10581423"/>
              <a:gd name="connsiteY0" fmla="*/ 1183353 h 3715085"/>
              <a:gd name="connsiteX1" fmla="*/ 8270071 w 10581423"/>
              <a:gd name="connsiteY1" fmla="*/ 1160106 h 3715085"/>
              <a:gd name="connsiteX2" fmla="*/ 9835400 w 10581423"/>
              <a:gd name="connsiteY2" fmla="*/ 59726 h 3715085"/>
              <a:gd name="connsiteX3" fmla="*/ 9843149 w 10581423"/>
              <a:gd name="connsiteY3" fmla="*/ 3368614 h 3715085"/>
              <a:gd name="connsiteX4" fmla="*/ 675902 w 10581423"/>
              <a:gd name="connsiteY4" fmla="*/ 3368614 h 3715085"/>
              <a:gd name="connsiteX5" fmla="*/ 683651 w 10581423"/>
              <a:gd name="connsiteY5" fmla="*/ 1183353 h 3715085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9848440"/>
              <a:gd name="connsiteY0" fmla="*/ 1123627 h 3655359"/>
              <a:gd name="connsiteX1" fmla="*/ 8270071 w 9848440"/>
              <a:gd name="connsiteY1" fmla="*/ 1100380 h 3655359"/>
              <a:gd name="connsiteX2" fmla="*/ 9835400 w 9848440"/>
              <a:gd name="connsiteY2" fmla="*/ 0 h 3655359"/>
              <a:gd name="connsiteX3" fmla="*/ 9843149 w 9848440"/>
              <a:gd name="connsiteY3" fmla="*/ 3308888 h 3655359"/>
              <a:gd name="connsiteX4" fmla="*/ 675902 w 9848440"/>
              <a:gd name="connsiteY4" fmla="*/ 3308888 h 3655359"/>
              <a:gd name="connsiteX5" fmla="*/ 683651 w 9848440"/>
              <a:gd name="connsiteY5" fmla="*/ 1123627 h 3655359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7749 w 9172538"/>
              <a:gd name="connsiteY0" fmla="*/ 1123627 h 3474431"/>
              <a:gd name="connsiteX1" fmla="*/ 7594169 w 9172538"/>
              <a:gd name="connsiteY1" fmla="*/ 1100380 h 3474431"/>
              <a:gd name="connsiteX2" fmla="*/ 9159498 w 9172538"/>
              <a:gd name="connsiteY2" fmla="*/ 0 h 3474431"/>
              <a:gd name="connsiteX3" fmla="*/ 9167247 w 9172538"/>
              <a:gd name="connsiteY3" fmla="*/ 3308888 h 3474431"/>
              <a:gd name="connsiteX4" fmla="*/ 0 w 9172538"/>
              <a:gd name="connsiteY4" fmla="*/ 3308888 h 3474431"/>
              <a:gd name="connsiteX5" fmla="*/ 7749 w 9172538"/>
              <a:gd name="connsiteY5" fmla="*/ 1123627 h 3474431"/>
              <a:gd name="connsiteX0" fmla="*/ 7749 w 9172538"/>
              <a:gd name="connsiteY0" fmla="*/ 1123627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1123627 h 332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2538" h="3323808">
                <a:moveTo>
                  <a:pt x="7749" y="1123627"/>
                </a:moveTo>
                <a:lnTo>
                  <a:pt x="7594169" y="1100380"/>
                </a:lnTo>
                <a:cubicBezTo>
                  <a:pt x="7663911" y="1084881"/>
                  <a:pt x="8663551" y="767166"/>
                  <a:pt x="9159498" y="0"/>
                </a:cubicBezTo>
                <a:cubicBezTo>
                  <a:pt x="9158207" y="1398722"/>
                  <a:pt x="9183082" y="2097449"/>
                  <a:pt x="9167247" y="3308888"/>
                </a:cubicBezTo>
                <a:cubicBezTo>
                  <a:pt x="7561151" y="3327631"/>
                  <a:pt x="1563756" y="3329901"/>
                  <a:pt x="0" y="3308888"/>
                </a:cubicBezTo>
                <a:cubicBezTo>
                  <a:pt x="2651" y="2373475"/>
                  <a:pt x="5165" y="2057400"/>
                  <a:pt x="7749" y="1123627"/>
                </a:cubicBezTo>
                <a:close/>
              </a:path>
            </a:pathLst>
          </a:custGeom>
          <a:gradFill>
            <a:gsLst>
              <a:gs pos="55000">
                <a:schemeClr val="accent4">
                  <a:lumMod val="69000"/>
                  <a:lumOff val="31000"/>
                </a:schemeClr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>
            <a:off x="-9128" y="4896679"/>
            <a:ext cx="9170363" cy="2008899"/>
          </a:xfrm>
          <a:custGeom>
            <a:avLst/>
            <a:gdLst/>
            <a:ahLst/>
            <a:cxnLst/>
            <a:rect l="l" t="t" r="r" b="b"/>
            <a:pathLst>
              <a:path w="9170363" h="2008899">
                <a:moveTo>
                  <a:pt x="9169032" y="0"/>
                </a:moveTo>
                <a:cubicBezTo>
                  <a:pt x="9168363" y="724439"/>
                  <a:pt x="9170448" y="1378416"/>
                  <a:pt x="9170361" y="2008899"/>
                </a:cubicBezTo>
                <a:lnTo>
                  <a:pt x="0" y="2008899"/>
                </a:lnTo>
                <a:cubicBezTo>
                  <a:pt x="460" y="1874569"/>
                  <a:pt x="919" y="1727596"/>
                  <a:pt x="1380" y="1560949"/>
                </a:cubicBezTo>
                <a:lnTo>
                  <a:pt x="7897901" y="1537702"/>
                </a:lnTo>
                <a:cubicBezTo>
                  <a:pt x="7967643" y="1522203"/>
                  <a:pt x="8673085" y="1093169"/>
                  <a:pt x="916903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920001"/>
            <a:ext cx="7772400" cy="860425"/>
          </a:xfrm>
        </p:spPr>
        <p:txBody>
          <a:bodyPr anchor="b" anchorCtr="0"/>
          <a:lstStyle>
            <a:lvl1pPr algn="l"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00" y="56388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275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0131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169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47801"/>
            <a:ext cx="2855915" cy="4678364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13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  <a:lvl2pPr>
              <a:defRPr sz="2800">
                <a:solidFill>
                  <a:schemeClr val="tx2"/>
                </a:solidFill>
              </a:defRPr>
            </a:lvl2pPr>
            <a:lvl3pPr>
              <a:defRPr sz="2400">
                <a:solidFill>
                  <a:schemeClr val="tx2"/>
                </a:solidFill>
              </a:defRPr>
            </a:lvl3pPr>
            <a:lvl4pPr>
              <a:defRPr sz="2000">
                <a:solidFill>
                  <a:schemeClr val="tx2"/>
                </a:solidFill>
              </a:defRPr>
            </a:lvl4pPr>
            <a:lvl5pPr>
              <a:defRPr sz="20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623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43536"/>
            <a:ext cx="3962400" cy="338139"/>
          </a:xfrm>
        </p:spPr>
        <p:txBody>
          <a:bodyPr anchor="b"/>
          <a:lstStyle>
            <a:lvl1pPr algn="l">
              <a:defRPr sz="18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48337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9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  <a:lvl2pPr marL="0" indent="0">
              <a:buFontTx/>
              <a:buNone/>
              <a:defRPr sz="2400"/>
            </a:lvl2pPr>
            <a:lvl3pPr marL="0" indent="0">
              <a:buFontTx/>
              <a:buNone/>
              <a:defRPr sz="2400"/>
            </a:lvl3pPr>
            <a:lvl4pPr marL="0" indent="0">
              <a:buFontTx/>
              <a:buNone/>
              <a:defRPr sz="2400"/>
            </a:lvl4pPr>
            <a:lvl5pPr marL="0" indent="0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38711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1262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/>
          <p:nvPr userDrawn="1"/>
        </p:nvSpPr>
        <p:spPr>
          <a:xfrm>
            <a:off x="-15498" y="0"/>
            <a:ext cx="9188526" cy="768267"/>
          </a:xfrm>
          <a:custGeom>
            <a:avLst/>
            <a:gdLst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9188526 w 9188526"/>
              <a:gd name="connsiteY2" fmla="*/ 762000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580904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8526" h="768267">
                <a:moveTo>
                  <a:pt x="0" y="0"/>
                </a:moveTo>
                <a:lnTo>
                  <a:pt x="9188526" y="0"/>
                </a:lnTo>
                <a:cubicBezTo>
                  <a:pt x="9151250" y="421519"/>
                  <a:pt x="8899890" y="616912"/>
                  <a:pt x="8580904" y="768267"/>
                </a:cubicBez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15498" y="1430026"/>
            <a:ext cx="9188526" cy="5442893"/>
          </a:xfrm>
          <a:custGeom>
            <a:avLst/>
            <a:gdLst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4235 h 3715967"/>
              <a:gd name="connsiteX1" fmla="*/ 8270071 w 10581423"/>
              <a:gd name="connsiteY1" fmla="*/ 1160988 h 3715967"/>
              <a:gd name="connsiteX2" fmla="*/ 9835400 w 10581423"/>
              <a:gd name="connsiteY2" fmla="*/ 60608 h 3715967"/>
              <a:gd name="connsiteX3" fmla="*/ 9843149 w 10581423"/>
              <a:gd name="connsiteY3" fmla="*/ 3369496 h 3715967"/>
              <a:gd name="connsiteX4" fmla="*/ 675902 w 10581423"/>
              <a:gd name="connsiteY4" fmla="*/ 3369496 h 3715967"/>
              <a:gd name="connsiteX5" fmla="*/ 683651 w 10581423"/>
              <a:gd name="connsiteY5" fmla="*/ 1184235 h 3715967"/>
              <a:gd name="connsiteX0" fmla="*/ 683651 w 10581423"/>
              <a:gd name="connsiteY0" fmla="*/ 1183093 h 3714825"/>
              <a:gd name="connsiteX1" fmla="*/ 8270071 w 10581423"/>
              <a:gd name="connsiteY1" fmla="*/ 1159846 h 3714825"/>
              <a:gd name="connsiteX2" fmla="*/ 9835400 w 10581423"/>
              <a:gd name="connsiteY2" fmla="*/ 59466 h 3714825"/>
              <a:gd name="connsiteX3" fmla="*/ 9843149 w 10581423"/>
              <a:gd name="connsiteY3" fmla="*/ 3368354 h 3714825"/>
              <a:gd name="connsiteX4" fmla="*/ 675902 w 10581423"/>
              <a:gd name="connsiteY4" fmla="*/ 3368354 h 3714825"/>
              <a:gd name="connsiteX5" fmla="*/ 683651 w 10581423"/>
              <a:gd name="connsiteY5" fmla="*/ 1183093 h 3714825"/>
              <a:gd name="connsiteX0" fmla="*/ 683651 w 10581423"/>
              <a:gd name="connsiteY0" fmla="*/ 1208293 h 3740025"/>
              <a:gd name="connsiteX1" fmla="*/ 8270071 w 10581423"/>
              <a:gd name="connsiteY1" fmla="*/ 1185046 h 3740025"/>
              <a:gd name="connsiteX2" fmla="*/ 9835400 w 10581423"/>
              <a:gd name="connsiteY2" fmla="*/ 84666 h 3740025"/>
              <a:gd name="connsiteX3" fmla="*/ 9843149 w 10581423"/>
              <a:gd name="connsiteY3" fmla="*/ 3393554 h 3740025"/>
              <a:gd name="connsiteX4" fmla="*/ 675902 w 10581423"/>
              <a:gd name="connsiteY4" fmla="*/ 3393554 h 3740025"/>
              <a:gd name="connsiteX5" fmla="*/ 683651 w 10581423"/>
              <a:gd name="connsiteY5" fmla="*/ 1208293 h 3740025"/>
              <a:gd name="connsiteX0" fmla="*/ 683651 w 10581423"/>
              <a:gd name="connsiteY0" fmla="*/ 1183353 h 3715085"/>
              <a:gd name="connsiteX1" fmla="*/ 8270071 w 10581423"/>
              <a:gd name="connsiteY1" fmla="*/ 1160106 h 3715085"/>
              <a:gd name="connsiteX2" fmla="*/ 9835400 w 10581423"/>
              <a:gd name="connsiteY2" fmla="*/ 59726 h 3715085"/>
              <a:gd name="connsiteX3" fmla="*/ 9843149 w 10581423"/>
              <a:gd name="connsiteY3" fmla="*/ 3368614 h 3715085"/>
              <a:gd name="connsiteX4" fmla="*/ 675902 w 10581423"/>
              <a:gd name="connsiteY4" fmla="*/ 3368614 h 3715085"/>
              <a:gd name="connsiteX5" fmla="*/ 683651 w 10581423"/>
              <a:gd name="connsiteY5" fmla="*/ 1183353 h 3715085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9848440"/>
              <a:gd name="connsiteY0" fmla="*/ 1123627 h 3655359"/>
              <a:gd name="connsiteX1" fmla="*/ 8270071 w 9848440"/>
              <a:gd name="connsiteY1" fmla="*/ 1100380 h 3655359"/>
              <a:gd name="connsiteX2" fmla="*/ 9835400 w 9848440"/>
              <a:gd name="connsiteY2" fmla="*/ 0 h 3655359"/>
              <a:gd name="connsiteX3" fmla="*/ 9843149 w 9848440"/>
              <a:gd name="connsiteY3" fmla="*/ 3308888 h 3655359"/>
              <a:gd name="connsiteX4" fmla="*/ 675902 w 9848440"/>
              <a:gd name="connsiteY4" fmla="*/ 3308888 h 3655359"/>
              <a:gd name="connsiteX5" fmla="*/ 683651 w 9848440"/>
              <a:gd name="connsiteY5" fmla="*/ 1123627 h 3655359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7749 w 9172538"/>
              <a:gd name="connsiteY0" fmla="*/ 1123627 h 3474431"/>
              <a:gd name="connsiteX1" fmla="*/ 7594169 w 9172538"/>
              <a:gd name="connsiteY1" fmla="*/ 1100380 h 3474431"/>
              <a:gd name="connsiteX2" fmla="*/ 9159498 w 9172538"/>
              <a:gd name="connsiteY2" fmla="*/ 0 h 3474431"/>
              <a:gd name="connsiteX3" fmla="*/ 9167247 w 9172538"/>
              <a:gd name="connsiteY3" fmla="*/ 3308888 h 3474431"/>
              <a:gd name="connsiteX4" fmla="*/ 0 w 9172538"/>
              <a:gd name="connsiteY4" fmla="*/ 3308888 h 3474431"/>
              <a:gd name="connsiteX5" fmla="*/ 7749 w 9172538"/>
              <a:gd name="connsiteY5" fmla="*/ 1123627 h 3474431"/>
              <a:gd name="connsiteX0" fmla="*/ 7749 w 9172538"/>
              <a:gd name="connsiteY0" fmla="*/ 1123627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1123627 h 3323808"/>
              <a:gd name="connsiteX0" fmla="*/ 7749 w 9172538"/>
              <a:gd name="connsiteY0" fmla="*/ 2981456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76455 w 9172538"/>
              <a:gd name="connsiteY1" fmla="*/ 2943695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47427 w 9172538"/>
              <a:gd name="connsiteY1" fmla="*/ 30307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32913 w 9172538"/>
              <a:gd name="connsiteY1" fmla="*/ 2972723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88526"/>
              <a:gd name="connsiteY0" fmla="*/ 5100541 h 5442893"/>
              <a:gd name="connsiteX1" fmla="*/ 7332913 w 9188526"/>
              <a:gd name="connsiteY1" fmla="*/ 5091808 h 5442893"/>
              <a:gd name="connsiteX2" fmla="*/ 9188526 w 9188526"/>
              <a:gd name="connsiteY2" fmla="*/ 0 h 5442893"/>
              <a:gd name="connsiteX3" fmla="*/ 9167247 w 9188526"/>
              <a:gd name="connsiteY3" fmla="*/ 5427973 h 5442893"/>
              <a:gd name="connsiteX4" fmla="*/ 0 w 9188526"/>
              <a:gd name="connsiteY4" fmla="*/ 5427973 h 5442893"/>
              <a:gd name="connsiteX5" fmla="*/ 7749 w 9188526"/>
              <a:gd name="connsiteY5" fmla="*/ 5100541 h 5442893"/>
              <a:gd name="connsiteX0" fmla="*/ 7749 w 9188526"/>
              <a:gd name="connsiteY0" fmla="*/ 5100541 h 5442893"/>
              <a:gd name="connsiteX1" fmla="*/ 7332913 w 9188526"/>
              <a:gd name="connsiteY1" fmla="*/ 5091808 h 5442893"/>
              <a:gd name="connsiteX2" fmla="*/ 9188526 w 9188526"/>
              <a:gd name="connsiteY2" fmla="*/ 0 h 5442893"/>
              <a:gd name="connsiteX3" fmla="*/ 9167247 w 9188526"/>
              <a:gd name="connsiteY3" fmla="*/ 5427973 h 5442893"/>
              <a:gd name="connsiteX4" fmla="*/ 0 w 9188526"/>
              <a:gd name="connsiteY4" fmla="*/ 5427973 h 5442893"/>
              <a:gd name="connsiteX5" fmla="*/ 7749 w 9188526"/>
              <a:gd name="connsiteY5" fmla="*/ 5100541 h 54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8526" h="5442893">
                <a:moveTo>
                  <a:pt x="7749" y="5100541"/>
                </a:moveTo>
                <a:lnTo>
                  <a:pt x="7332913" y="5091808"/>
                </a:lnTo>
                <a:cubicBezTo>
                  <a:pt x="7402655" y="5076309"/>
                  <a:pt x="8678065" y="4366709"/>
                  <a:pt x="9188526" y="0"/>
                </a:cubicBezTo>
                <a:cubicBezTo>
                  <a:pt x="9187235" y="1398722"/>
                  <a:pt x="9183082" y="4216534"/>
                  <a:pt x="9167247" y="5427973"/>
                </a:cubicBezTo>
                <a:cubicBezTo>
                  <a:pt x="7561151" y="5446716"/>
                  <a:pt x="1563756" y="5448986"/>
                  <a:pt x="0" y="5427973"/>
                </a:cubicBezTo>
                <a:cubicBezTo>
                  <a:pt x="2651" y="4492560"/>
                  <a:pt x="5165" y="6034314"/>
                  <a:pt x="7749" y="5100541"/>
                </a:cubicBezTo>
                <a:close/>
              </a:path>
            </a:pathLst>
          </a:custGeom>
          <a:gradFill>
            <a:gsLst>
              <a:gs pos="55000">
                <a:schemeClr val="accent4">
                  <a:lumMod val="69000"/>
                  <a:lumOff val="31000"/>
                  <a:alpha val="41000"/>
                </a:schemeClr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80646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0585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429000" y="15240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429000" y="23622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429000" y="32004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429000" y="4038600"/>
            <a:ext cx="46482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1774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lternate Title Slide">
    <p:bg>
      <p:bgPr>
        <a:gradFill flip="none" rotWithShape="1">
          <a:gsLst>
            <a:gs pos="64000">
              <a:schemeClr val="bg1">
                <a:lumMod val="95000"/>
              </a:schemeClr>
            </a:gs>
            <a:gs pos="0">
              <a:schemeClr val="bg1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8" y="0"/>
            <a:ext cx="9144000" cy="5143499"/>
          </a:xfrm>
          <a:prstGeom prst="rect">
            <a:avLst/>
          </a:prstGeom>
        </p:spPr>
      </p:pic>
      <p:sp>
        <p:nvSpPr>
          <p:cNvPr id="5" name="Freeform 4"/>
          <p:cNvSpPr/>
          <p:nvPr userDrawn="1"/>
        </p:nvSpPr>
        <p:spPr>
          <a:xfrm>
            <a:off x="-15498" y="3549112"/>
            <a:ext cx="9172538" cy="3323808"/>
          </a:xfrm>
          <a:custGeom>
            <a:avLst/>
            <a:gdLst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4235 h 3715967"/>
              <a:gd name="connsiteX1" fmla="*/ 8270071 w 10581423"/>
              <a:gd name="connsiteY1" fmla="*/ 1160988 h 3715967"/>
              <a:gd name="connsiteX2" fmla="*/ 9835400 w 10581423"/>
              <a:gd name="connsiteY2" fmla="*/ 60608 h 3715967"/>
              <a:gd name="connsiteX3" fmla="*/ 9843149 w 10581423"/>
              <a:gd name="connsiteY3" fmla="*/ 3369496 h 3715967"/>
              <a:gd name="connsiteX4" fmla="*/ 675902 w 10581423"/>
              <a:gd name="connsiteY4" fmla="*/ 3369496 h 3715967"/>
              <a:gd name="connsiteX5" fmla="*/ 683651 w 10581423"/>
              <a:gd name="connsiteY5" fmla="*/ 1184235 h 3715967"/>
              <a:gd name="connsiteX0" fmla="*/ 683651 w 10581423"/>
              <a:gd name="connsiteY0" fmla="*/ 1183093 h 3714825"/>
              <a:gd name="connsiteX1" fmla="*/ 8270071 w 10581423"/>
              <a:gd name="connsiteY1" fmla="*/ 1159846 h 3714825"/>
              <a:gd name="connsiteX2" fmla="*/ 9835400 w 10581423"/>
              <a:gd name="connsiteY2" fmla="*/ 59466 h 3714825"/>
              <a:gd name="connsiteX3" fmla="*/ 9843149 w 10581423"/>
              <a:gd name="connsiteY3" fmla="*/ 3368354 h 3714825"/>
              <a:gd name="connsiteX4" fmla="*/ 675902 w 10581423"/>
              <a:gd name="connsiteY4" fmla="*/ 3368354 h 3714825"/>
              <a:gd name="connsiteX5" fmla="*/ 683651 w 10581423"/>
              <a:gd name="connsiteY5" fmla="*/ 1183093 h 3714825"/>
              <a:gd name="connsiteX0" fmla="*/ 683651 w 10581423"/>
              <a:gd name="connsiteY0" fmla="*/ 1208293 h 3740025"/>
              <a:gd name="connsiteX1" fmla="*/ 8270071 w 10581423"/>
              <a:gd name="connsiteY1" fmla="*/ 1185046 h 3740025"/>
              <a:gd name="connsiteX2" fmla="*/ 9835400 w 10581423"/>
              <a:gd name="connsiteY2" fmla="*/ 84666 h 3740025"/>
              <a:gd name="connsiteX3" fmla="*/ 9843149 w 10581423"/>
              <a:gd name="connsiteY3" fmla="*/ 3393554 h 3740025"/>
              <a:gd name="connsiteX4" fmla="*/ 675902 w 10581423"/>
              <a:gd name="connsiteY4" fmla="*/ 3393554 h 3740025"/>
              <a:gd name="connsiteX5" fmla="*/ 683651 w 10581423"/>
              <a:gd name="connsiteY5" fmla="*/ 1208293 h 3740025"/>
              <a:gd name="connsiteX0" fmla="*/ 683651 w 10581423"/>
              <a:gd name="connsiteY0" fmla="*/ 1183353 h 3715085"/>
              <a:gd name="connsiteX1" fmla="*/ 8270071 w 10581423"/>
              <a:gd name="connsiteY1" fmla="*/ 1160106 h 3715085"/>
              <a:gd name="connsiteX2" fmla="*/ 9835400 w 10581423"/>
              <a:gd name="connsiteY2" fmla="*/ 59726 h 3715085"/>
              <a:gd name="connsiteX3" fmla="*/ 9843149 w 10581423"/>
              <a:gd name="connsiteY3" fmla="*/ 3368614 h 3715085"/>
              <a:gd name="connsiteX4" fmla="*/ 675902 w 10581423"/>
              <a:gd name="connsiteY4" fmla="*/ 3368614 h 3715085"/>
              <a:gd name="connsiteX5" fmla="*/ 683651 w 10581423"/>
              <a:gd name="connsiteY5" fmla="*/ 1183353 h 3715085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9848440"/>
              <a:gd name="connsiteY0" fmla="*/ 1123627 h 3655359"/>
              <a:gd name="connsiteX1" fmla="*/ 8270071 w 9848440"/>
              <a:gd name="connsiteY1" fmla="*/ 1100380 h 3655359"/>
              <a:gd name="connsiteX2" fmla="*/ 9835400 w 9848440"/>
              <a:gd name="connsiteY2" fmla="*/ 0 h 3655359"/>
              <a:gd name="connsiteX3" fmla="*/ 9843149 w 9848440"/>
              <a:gd name="connsiteY3" fmla="*/ 3308888 h 3655359"/>
              <a:gd name="connsiteX4" fmla="*/ 675902 w 9848440"/>
              <a:gd name="connsiteY4" fmla="*/ 3308888 h 3655359"/>
              <a:gd name="connsiteX5" fmla="*/ 683651 w 9848440"/>
              <a:gd name="connsiteY5" fmla="*/ 1123627 h 3655359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7749 w 9172538"/>
              <a:gd name="connsiteY0" fmla="*/ 1123627 h 3474431"/>
              <a:gd name="connsiteX1" fmla="*/ 7594169 w 9172538"/>
              <a:gd name="connsiteY1" fmla="*/ 1100380 h 3474431"/>
              <a:gd name="connsiteX2" fmla="*/ 9159498 w 9172538"/>
              <a:gd name="connsiteY2" fmla="*/ 0 h 3474431"/>
              <a:gd name="connsiteX3" fmla="*/ 9167247 w 9172538"/>
              <a:gd name="connsiteY3" fmla="*/ 3308888 h 3474431"/>
              <a:gd name="connsiteX4" fmla="*/ 0 w 9172538"/>
              <a:gd name="connsiteY4" fmla="*/ 3308888 h 3474431"/>
              <a:gd name="connsiteX5" fmla="*/ 7749 w 9172538"/>
              <a:gd name="connsiteY5" fmla="*/ 1123627 h 3474431"/>
              <a:gd name="connsiteX0" fmla="*/ 7749 w 9172538"/>
              <a:gd name="connsiteY0" fmla="*/ 1123627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1123627 h 3323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72538" h="3323808">
                <a:moveTo>
                  <a:pt x="7749" y="1123627"/>
                </a:moveTo>
                <a:lnTo>
                  <a:pt x="7594169" y="1100380"/>
                </a:lnTo>
                <a:cubicBezTo>
                  <a:pt x="7663911" y="1084881"/>
                  <a:pt x="8663551" y="767166"/>
                  <a:pt x="9159498" y="0"/>
                </a:cubicBezTo>
                <a:cubicBezTo>
                  <a:pt x="9158207" y="1398722"/>
                  <a:pt x="9183082" y="2097449"/>
                  <a:pt x="9167247" y="3308888"/>
                </a:cubicBezTo>
                <a:cubicBezTo>
                  <a:pt x="7561151" y="3327631"/>
                  <a:pt x="1563756" y="3329901"/>
                  <a:pt x="0" y="3308888"/>
                </a:cubicBezTo>
                <a:cubicBezTo>
                  <a:pt x="2651" y="2373475"/>
                  <a:pt x="5165" y="2057400"/>
                  <a:pt x="7749" y="1123627"/>
                </a:cubicBezTo>
                <a:close/>
              </a:path>
            </a:pathLst>
          </a:custGeom>
          <a:gradFill>
            <a:gsLst>
              <a:gs pos="55000">
                <a:schemeClr val="accent4">
                  <a:lumMod val="69000"/>
                  <a:lumOff val="31000"/>
                </a:schemeClr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 userDrawn="1"/>
        </p:nvSpPr>
        <p:spPr>
          <a:xfrm>
            <a:off x="-9128" y="4896679"/>
            <a:ext cx="9170363" cy="2008899"/>
          </a:xfrm>
          <a:custGeom>
            <a:avLst/>
            <a:gdLst/>
            <a:ahLst/>
            <a:cxnLst/>
            <a:rect l="l" t="t" r="r" b="b"/>
            <a:pathLst>
              <a:path w="9170363" h="2008899">
                <a:moveTo>
                  <a:pt x="9169032" y="0"/>
                </a:moveTo>
                <a:cubicBezTo>
                  <a:pt x="9168363" y="724439"/>
                  <a:pt x="9170448" y="1378416"/>
                  <a:pt x="9170361" y="2008899"/>
                </a:cubicBezTo>
                <a:lnTo>
                  <a:pt x="0" y="2008899"/>
                </a:lnTo>
                <a:cubicBezTo>
                  <a:pt x="460" y="1874569"/>
                  <a:pt x="919" y="1727596"/>
                  <a:pt x="1380" y="1560949"/>
                </a:cubicBezTo>
                <a:lnTo>
                  <a:pt x="7897901" y="1537702"/>
                </a:lnTo>
                <a:cubicBezTo>
                  <a:pt x="7967643" y="1522203"/>
                  <a:pt x="8673085" y="1093169"/>
                  <a:pt x="916903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920001"/>
            <a:ext cx="7772400" cy="860425"/>
          </a:xfrm>
        </p:spPr>
        <p:txBody>
          <a:bodyPr anchor="b" anchorCtr="0"/>
          <a:lstStyle>
            <a:lvl1pPr algn="l">
              <a:defRPr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7200" y="56388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881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457200" y="1295400"/>
            <a:ext cx="82296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35675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008"/>
            <a:ext cx="37338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1219200"/>
            <a:ext cx="44958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800707"/>
            <a:ext cx="3733800" cy="244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3800707"/>
            <a:ext cx="4648200" cy="244769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505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766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96000" y="3505200"/>
            <a:ext cx="25908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3" y="1219200"/>
            <a:ext cx="25908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76601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6003" y="1219200"/>
            <a:ext cx="2590803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2753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36596"/>
            <a:ext cx="2438400" cy="9144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685800"/>
            <a:ext cx="5181599" cy="5791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1752600"/>
            <a:ext cx="2438400" cy="4724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43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0182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39624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90107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73263CA4-42CB-AA4A-9FAE-F706C47A8902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2/11/2022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8B849D6-A2AF-EB40-A7CE-F623886AC52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695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73263CA4-42CB-AA4A-9FAE-F706C47A8902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2/11/2022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8B849D6-A2AF-EB40-A7CE-F623886AC52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86A4D-1BA9-496C-88D0-5E27A06C5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19771" y="5867369"/>
            <a:ext cx="1938480" cy="8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656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85"/>
            <a:fld id="{73263CA4-42CB-AA4A-9FAE-F706C47A8902}" type="datetimeFigureOut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2/11/2022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85"/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85"/>
            <a:fld id="{E8B849D6-A2AF-EB40-A7CE-F623886AC525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 defTabSz="609585"/>
              <a:t>‹#›</a:t>
            </a:fld>
            <a:endParaRPr lang="en-US">
              <a:solidFill>
                <a:srgbClr val="FFFFFF">
                  <a:tint val="75000"/>
                </a:srgb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8A5D43-AFFE-4588-8EC5-D82326D01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97484" y="5922920"/>
            <a:ext cx="1736968" cy="74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33400" y="16001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defRPr sz="2000"/>
            </a:lvl2pPr>
            <a:lvl3pPr marL="1087438" indent="-173038">
              <a:lnSpc>
                <a:spcPts val="2600"/>
              </a:lnSpc>
              <a:defRPr sz="18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911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05000" y="3054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905000" y="1635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1905000" y="2344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1905000" y="3763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05000" y="4472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05000" y="5181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285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32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760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612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612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566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1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530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1"/>
            <a:ext cx="4040188" cy="304801"/>
          </a:xfrm>
          <a:solidFill>
            <a:schemeClr val="accent2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057401"/>
            <a:ext cx="4041775" cy="4068763"/>
          </a:xfrm>
        </p:spPr>
        <p:txBody>
          <a:bodyPr/>
          <a:lstStyle>
            <a:lvl1pPr>
              <a:buClr>
                <a:schemeClr val="accent1">
                  <a:lumMod val="20000"/>
                  <a:lumOff val="80000"/>
                </a:schemeClr>
              </a:buClr>
              <a:defRPr sz="2000"/>
            </a:lvl1pPr>
            <a:lvl2pPr>
              <a:buClr>
                <a:schemeClr val="accent1">
                  <a:lumMod val="20000"/>
                  <a:lumOff val="80000"/>
                </a:schemeClr>
              </a:buClr>
              <a:defRPr sz="2000"/>
            </a:lvl2pPr>
            <a:lvl3pPr>
              <a:buClr>
                <a:schemeClr val="accent1">
                  <a:lumMod val="20000"/>
                  <a:lumOff val="80000"/>
                </a:schemeClr>
              </a:buClr>
              <a:defRPr sz="1800"/>
            </a:lvl3pPr>
            <a:lvl4pPr>
              <a:buClr>
                <a:schemeClr val="accent1">
                  <a:lumMod val="20000"/>
                  <a:lumOff val="80000"/>
                </a:schemeClr>
              </a:buClr>
              <a:defRPr sz="1600"/>
            </a:lvl4pPr>
            <a:lvl5pPr>
              <a:buClr>
                <a:schemeClr val="accent1">
                  <a:lumMod val="20000"/>
                  <a:lumOff val="80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2"/>
            <a:ext cx="4040188" cy="304801"/>
          </a:xfrm>
          <a:solidFill>
            <a:schemeClr val="accent1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Copyright 2009</a:t>
            </a:r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533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985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9" t="1612" r="11692" b="161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498" y="0"/>
            <a:ext cx="9159498" cy="6858000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-15498" y="0"/>
            <a:ext cx="9188526" cy="768267"/>
          </a:xfrm>
          <a:custGeom>
            <a:avLst/>
            <a:gdLst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9188526 w 9188526"/>
              <a:gd name="connsiteY2" fmla="*/ 762000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2000"/>
              <a:gd name="connsiteX1" fmla="*/ 9188526 w 9188526"/>
              <a:gd name="connsiteY1" fmla="*/ 0 h 762000"/>
              <a:gd name="connsiteX2" fmla="*/ 8622468 w 9188526"/>
              <a:gd name="connsiteY2" fmla="*/ 747485 h 762000"/>
              <a:gd name="connsiteX3" fmla="*/ 0 w 9188526"/>
              <a:gd name="connsiteY3" fmla="*/ 762000 h 762000"/>
              <a:gd name="connsiteX4" fmla="*/ 0 w 9188526"/>
              <a:gd name="connsiteY4" fmla="*/ 0 h 762000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632859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  <a:gd name="connsiteX0" fmla="*/ 0 w 9188526"/>
              <a:gd name="connsiteY0" fmla="*/ 0 h 768267"/>
              <a:gd name="connsiteX1" fmla="*/ 9188526 w 9188526"/>
              <a:gd name="connsiteY1" fmla="*/ 0 h 768267"/>
              <a:gd name="connsiteX2" fmla="*/ 8580904 w 9188526"/>
              <a:gd name="connsiteY2" fmla="*/ 768267 h 768267"/>
              <a:gd name="connsiteX3" fmla="*/ 0 w 9188526"/>
              <a:gd name="connsiteY3" fmla="*/ 762000 h 768267"/>
              <a:gd name="connsiteX4" fmla="*/ 0 w 9188526"/>
              <a:gd name="connsiteY4" fmla="*/ 0 h 76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8526" h="768267">
                <a:moveTo>
                  <a:pt x="0" y="0"/>
                </a:moveTo>
                <a:lnTo>
                  <a:pt x="9188526" y="0"/>
                </a:lnTo>
                <a:cubicBezTo>
                  <a:pt x="9151250" y="421519"/>
                  <a:pt x="8899890" y="616912"/>
                  <a:pt x="8580904" y="768267"/>
                </a:cubicBez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>
            <a:off x="-15498" y="1430026"/>
            <a:ext cx="9188526" cy="5442893"/>
          </a:xfrm>
          <a:custGeom>
            <a:avLst/>
            <a:gdLst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1052517 w 10950289"/>
              <a:gd name="connsiteY0" fmla="*/ 1189707 h 3721439"/>
              <a:gd name="connsiteX1" fmla="*/ 8638937 w 10950289"/>
              <a:gd name="connsiteY1" fmla="*/ 1166460 h 3721439"/>
              <a:gd name="connsiteX2" fmla="*/ 10204266 w 10950289"/>
              <a:gd name="connsiteY2" fmla="*/ 66080 h 3721439"/>
              <a:gd name="connsiteX3" fmla="*/ 10212015 w 10950289"/>
              <a:gd name="connsiteY3" fmla="*/ 3374968 h 3721439"/>
              <a:gd name="connsiteX4" fmla="*/ 1044768 w 10950289"/>
              <a:gd name="connsiteY4" fmla="*/ 3374968 h 3721439"/>
              <a:gd name="connsiteX5" fmla="*/ 1052517 w 10950289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9707 h 3721439"/>
              <a:gd name="connsiteX1" fmla="*/ 8270071 w 10581423"/>
              <a:gd name="connsiteY1" fmla="*/ 1166460 h 3721439"/>
              <a:gd name="connsiteX2" fmla="*/ 9835400 w 10581423"/>
              <a:gd name="connsiteY2" fmla="*/ 66080 h 3721439"/>
              <a:gd name="connsiteX3" fmla="*/ 9843149 w 10581423"/>
              <a:gd name="connsiteY3" fmla="*/ 3374968 h 3721439"/>
              <a:gd name="connsiteX4" fmla="*/ 675902 w 10581423"/>
              <a:gd name="connsiteY4" fmla="*/ 3374968 h 3721439"/>
              <a:gd name="connsiteX5" fmla="*/ 683651 w 10581423"/>
              <a:gd name="connsiteY5" fmla="*/ 1189707 h 3721439"/>
              <a:gd name="connsiteX0" fmla="*/ 683651 w 10581423"/>
              <a:gd name="connsiteY0" fmla="*/ 1184235 h 3715967"/>
              <a:gd name="connsiteX1" fmla="*/ 8270071 w 10581423"/>
              <a:gd name="connsiteY1" fmla="*/ 1160988 h 3715967"/>
              <a:gd name="connsiteX2" fmla="*/ 9835400 w 10581423"/>
              <a:gd name="connsiteY2" fmla="*/ 60608 h 3715967"/>
              <a:gd name="connsiteX3" fmla="*/ 9843149 w 10581423"/>
              <a:gd name="connsiteY3" fmla="*/ 3369496 h 3715967"/>
              <a:gd name="connsiteX4" fmla="*/ 675902 w 10581423"/>
              <a:gd name="connsiteY4" fmla="*/ 3369496 h 3715967"/>
              <a:gd name="connsiteX5" fmla="*/ 683651 w 10581423"/>
              <a:gd name="connsiteY5" fmla="*/ 1184235 h 3715967"/>
              <a:gd name="connsiteX0" fmla="*/ 683651 w 10581423"/>
              <a:gd name="connsiteY0" fmla="*/ 1183093 h 3714825"/>
              <a:gd name="connsiteX1" fmla="*/ 8270071 w 10581423"/>
              <a:gd name="connsiteY1" fmla="*/ 1159846 h 3714825"/>
              <a:gd name="connsiteX2" fmla="*/ 9835400 w 10581423"/>
              <a:gd name="connsiteY2" fmla="*/ 59466 h 3714825"/>
              <a:gd name="connsiteX3" fmla="*/ 9843149 w 10581423"/>
              <a:gd name="connsiteY3" fmla="*/ 3368354 h 3714825"/>
              <a:gd name="connsiteX4" fmla="*/ 675902 w 10581423"/>
              <a:gd name="connsiteY4" fmla="*/ 3368354 h 3714825"/>
              <a:gd name="connsiteX5" fmla="*/ 683651 w 10581423"/>
              <a:gd name="connsiteY5" fmla="*/ 1183093 h 3714825"/>
              <a:gd name="connsiteX0" fmla="*/ 683651 w 10581423"/>
              <a:gd name="connsiteY0" fmla="*/ 1208293 h 3740025"/>
              <a:gd name="connsiteX1" fmla="*/ 8270071 w 10581423"/>
              <a:gd name="connsiteY1" fmla="*/ 1185046 h 3740025"/>
              <a:gd name="connsiteX2" fmla="*/ 9835400 w 10581423"/>
              <a:gd name="connsiteY2" fmla="*/ 84666 h 3740025"/>
              <a:gd name="connsiteX3" fmla="*/ 9843149 w 10581423"/>
              <a:gd name="connsiteY3" fmla="*/ 3393554 h 3740025"/>
              <a:gd name="connsiteX4" fmla="*/ 675902 w 10581423"/>
              <a:gd name="connsiteY4" fmla="*/ 3393554 h 3740025"/>
              <a:gd name="connsiteX5" fmla="*/ 683651 w 10581423"/>
              <a:gd name="connsiteY5" fmla="*/ 1208293 h 3740025"/>
              <a:gd name="connsiteX0" fmla="*/ 683651 w 10581423"/>
              <a:gd name="connsiteY0" fmla="*/ 1183353 h 3715085"/>
              <a:gd name="connsiteX1" fmla="*/ 8270071 w 10581423"/>
              <a:gd name="connsiteY1" fmla="*/ 1160106 h 3715085"/>
              <a:gd name="connsiteX2" fmla="*/ 9835400 w 10581423"/>
              <a:gd name="connsiteY2" fmla="*/ 59726 h 3715085"/>
              <a:gd name="connsiteX3" fmla="*/ 9843149 w 10581423"/>
              <a:gd name="connsiteY3" fmla="*/ 3368614 h 3715085"/>
              <a:gd name="connsiteX4" fmla="*/ 675902 w 10581423"/>
              <a:gd name="connsiteY4" fmla="*/ 3368614 h 3715085"/>
              <a:gd name="connsiteX5" fmla="*/ 683651 w 10581423"/>
              <a:gd name="connsiteY5" fmla="*/ 1183353 h 3715085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701105"/>
              <a:gd name="connsiteY0" fmla="*/ 1256191 h 3787923"/>
              <a:gd name="connsiteX1" fmla="*/ 8270071 w 10701105"/>
              <a:gd name="connsiteY1" fmla="*/ 1232944 h 3787923"/>
              <a:gd name="connsiteX2" fmla="*/ 9835400 w 10701105"/>
              <a:gd name="connsiteY2" fmla="*/ 132564 h 3787923"/>
              <a:gd name="connsiteX3" fmla="*/ 9843149 w 10701105"/>
              <a:gd name="connsiteY3" fmla="*/ 3441452 h 3787923"/>
              <a:gd name="connsiteX4" fmla="*/ 675902 w 10701105"/>
              <a:gd name="connsiteY4" fmla="*/ 3441452 h 3787923"/>
              <a:gd name="connsiteX5" fmla="*/ 683651 w 10701105"/>
              <a:gd name="connsiteY5" fmla="*/ 1256191 h 3787923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10519341"/>
              <a:gd name="connsiteY0" fmla="*/ 1123627 h 3655359"/>
              <a:gd name="connsiteX1" fmla="*/ 8270071 w 10519341"/>
              <a:gd name="connsiteY1" fmla="*/ 1100380 h 3655359"/>
              <a:gd name="connsiteX2" fmla="*/ 9835400 w 10519341"/>
              <a:gd name="connsiteY2" fmla="*/ 0 h 3655359"/>
              <a:gd name="connsiteX3" fmla="*/ 9843149 w 10519341"/>
              <a:gd name="connsiteY3" fmla="*/ 3308888 h 3655359"/>
              <a:gd name="connsiteX4" fmla="*/ 675902 w 10519341"/>
              <a:gd name="connsiteY4" fmla="*/ 3308888 h 3655359"/>
              <a:gd name="connsiteX5" fmla="*/ 683651 w 10519341"/>
              <a:gd name="connsiteY5" fmla="*/ 1123627 h 3655359"/>
              <a:gd name="connsiteX0" fmla="*/ 683651 w 9848440"/>
              <a:gd name="connsiteY0" fmla="*/ 1123627 h 3655359"/>
              <a:gd name="connsiteX1" fmla="*/ 8270071 w 9848440"/>
              <a:gd name="connsiteY1" fmla="*/ 1100380 h 3655359"/>
              <a:gd name="connsiteX2" fmla="*/ 9835400 w 9848440"/>
              <a:gd name="connsiteY2" fmla="*/ 0 h 3655359"/>
              <a:gd name="connsiteX3" fmla="*/ 9843149 w 9848440"/>
              <a:gd name="connsiteY3" fmla="*/ 3308888 h 3655359"/>
              <a:gd name="connsiteX4" fmla="*/ 675902 w 9848440"/>
              <a:gd name="connsiteY4" fmla="*/ 3308888 h 3655359"/>
              <a:gd name="connsiteX5" fmla="*/ 683651 w 9848440"/>
              <a:gd name="connsiteY5" fmla="*/ 1123627 h 3655359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683651 w 9848440"/>
              <a:gd name="connsiteY0" fmla="*/ 1123627 h 3474431"/>
              <a:gd name="connsiteX1" fmla="*/ 8270071 w 9848440"/>
              <a:gd name="connsiteY1" fmla="*/ 1100380 h 3474431"/>
              <a:gd name="connsiteX2" fmla="*/ 9835400 w 9848440"/>
              <a:gd name="connsiteY2" fmla="*/ 0 h 3474431"/>
              <a:gd name="connsiteX3" fmla="*/ 9843149 w 9848440"/>
              <a:gd name="connsiteY3" fmla="*/ 3308888 h 3474431"/>
              <a:gd name="connsiteX4" fmla="*/ 675902 w 9848440"/>
              <a:gd name="connsiteY4" fmla="*/ 3308888 h 3474431"/>
              <a:gd name="connsiteX5" fmla="*/ 683651 w 9848440"/>
              <a:gd name="connsiteY5" fmla="*/ 1123627 h 3474431"/>
              <a:gd name="connsiteX0" fmla="*/ 7749 w 9172538"/>
              <a:gd name="connsiteY0" fmla="*/ 1123627 h 3474431"/>
              <a:gd name="connsiteX1" fmla="*/ 7594169 w 9172538"/>
              <a:gd name="connsiteY1" fmla="*/ 1100380 h 3474431"/>
              <a:gd name="connsiteX2" fmla="*/ 9159498 w 9172538"/>
              <a:gd name="connsiteY2" fmla="*/ 0 h 3474431"/>
              <a:gd name="connsiteX3" fmla="*/ 9167247 w 9172538"/>
              <a:gd name="connsiteY3" fmla="*/ 3308888 h 3474431"/>
              <a:gd name="connsiteX4" fmla="*/ 0 w 9172538"/>
              <a:gd name="connsiteY4" fmla="*/ 3308888 h 3474431"/>
              <a:gd name="connsiteX5" fmla="*/ 7749 w 9172538"/>
              <a:gd name="connsiteY5" fmla="*/ 1123627 h 3474431"/>
              <a:gd name="connsiteX0" fmla="*/ 7749 w 9172538"/>
              <a:gd name="connsiteY0" fmla="*/ 1123627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1123627 h 3323808"/>
              <a:gd name="connsiteX0" fmla="*/ 7749 w 9172538"/>
              <a:gd name="connsiteY0" fmla="*/ 2981456 h 3323808"/>
              <a:gd name="connsiteX1" fmla="*/ 7594169 w 9172538"/>
              <a:gd name="connsiteY1" fmla="*/ 11003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76455 w 9172538"/>
              <a:gd name="connsiteY1" fmla="*/ 2943695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47427 w 9172538"/>
              <a:gd name="connsiteY1" fmla="*/ 3030780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72538"/>
              <a:gd name="connsiteY0" fmla="*/ 2981456 h 3323808"/>
              <a:gd name="connsiteX1" fmla="*/ 7332913 w 9172538"/>
              <a:gd name="connsiteY1" fmla="*/ 2972723 h 3323808"/>
              <a:gd name="connsiteX2" fmla="*/ 9159498 w 9172538"/>
              <a:gd name="connsiteY2" fmla="*/ 0 h 3323808"/>
              <a:gd name="connsiteX3" fmla="*/ 9167247 w 9172538"/>
              <a:gd name="connsiteY3" fmla="*/ 3308888 h 3323808"/>
              <a:gd name="connsiteX4" fmla="*/ 0 w 9172538"/>
              <a:gd name="connsiteY4" fmla="*/ 3308888 h 3323808"/>
              <a:gd name="connsiteX5" fmla="*/ 7749 w 9172538"/>
              <a:gd name="connsiteY5" fmla="*/ 2981456 h 3323808"/>
              <a:gd name="connsiteX0" fmla="*/ 7749 w 9188526"/>
              <a:gd name="connsiteY0" fmla="*/ 5100541 h 5442893"/>
              <a:gd name="connsiteX1" fmla="*/ 7332913 w 9188526"/>
              <a:gd name="connsiteY1" fmla="*/ 5091808 h 5442893"/>
              <a:gd name="connsiteX2" fmla="*/ 9188526 w 9188526"/>
              <a:gd name="connsiteY2" fmla="*/ 0 h 5442893"/>
              <a:gd name="connsiteX3" fmla="*/ 9167247 w 9188526"/>
              <a:gd name="connsiteY3" fmla="*/ 5427973 h 5442893"/>
              <a:gd name="connsiteX4" fmla="*/ 0 w 9188526"/>
              <a:gd name="connsiteY4" fmla="*/ 5427973 h 5442893"/>
              <a:gd name="connsiteX5" fmla="*/ 7749 w 9188526"/>
              <a:gd name="connsiteY5" fmla="*/ 5100541 h 5442893"/>
              <a:gd name="connsiteX0" fmla="*/ 7749 w 9188526"/>
              <a:gd name="connsiteY0" fmla="*/ 5100541 h 5442893"/>
              <a:gd name="connsiteX1" fmla="*/ 7332913 w 9188526"/>
              <a:gd name="connsiteY1" fmla="*/ 5091808 h 5442893"/>
              <a:gd name="connsiteX2" fmla="*/ 9188526 w 9188526"/>
              <a:gd name="connsiteY2" fmla="*/ 0 h 5442893"/>
              <a:gd name="connsiteX3" fmla="*/ 9167247 w 9188526"/>
              <a:gd name="connsiteY3" fmla="*/ 5427973 h 5442893"/>
              <a:gd name="connsiteX4" fmla="*/ 0 w 9188526"/>
              <a:gd name="connsiteY4" fmla="*/ 5427973 h 5442893"/>
              <a:gd name="connsiteX5" fmla="*/ 7749 w 9188526"/>
              <a:gd name="connsiteY5" fmla="*/ 5100541 h 544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8526" h="5442893">
                <a:moveTo>
                  <a:pt x="7749" y="5100541"/>
                </a:moveTo>
                <a:lnTo>
                  <a:pt x="7332913" y="5091808"/>
                </a:lnTo>
                <a:cubicBezTo>
                  <a:pt x="7402655" y="5076309"/>
                  <a:pt x="8678065" y="4366709"/>
                  <a:pt x="9188526" y="0"/>
                </a:cubicBezTo>
                <a:cubicBezTo>
                  <a:pt x="9187235" y="1398722"/>
                  <a:pt x="9183082" y="4216534"/>
                  <a:pt x="9167247" y="5427973"/>
                </a:cubicBezTo>
                <a:cubicBezTo>
                  <a:pt x="7561151" y="5446716"/>
                  <a:pt x="1563756" y="5448986"/>
                  <a:pt x="0" y="5427973"/>
                </a:cubicBezTo>
                <a:cubicBezTo>
                  <a:pt x="2651" y="4492560"/>
                  <a:pt x="5165" y="6034314"/>
                  <a:pt x="7749" y="5100541"/>
                </a:cubicBezTo>
                <a:close/>
              </a:path>
            </a:pathLst>
          </a:custGeom>
          <a:gradFill>
            <a:gsLst>
              <a:gs pos="55000">
                <a:schemeClr val="accent4">
                  <a:lumMod val="69000"/>
                  <a:lumOff val="31000"/>
                  <a:alpha val="41000"/>
                </a:schemeClr>
              </a:gs>
              <a:gs pos="0">
                <a:schemeClr val="accent4">
                  <a:lumMod val="75000"/>
                </a:schemeClr>
              </a:gs>
            </a:gsLst>
            <a:lin ang="5400000" scaled="1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4400" y="762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2117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48000" y="6569075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Copyright 2009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531713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41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2">
              <a:lumMod val="25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75000"/>
          </a:schemeClr>
        </a:buClr>
        <a:buSzPct val="70000"/>
        <a:buFont typeface="Arial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Segoe UI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75000"/>
          </a:schemeClr>
        </a:buClr>
        <a:buSzPct val="70000"/>
        <a:buFont typeface="Arial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Segoe UI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75000"/>
          </a:schemeClr>
        </a:buClr>
        <a:buSzPct val="70000"/>
        <a:buFont typeface="Arial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Segoe UI" pitchFamily="34" charset="0"/>
        </a:defRPr>
      </a:lvl3pPr>
      <a:lvl4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75000"/>
          </a:schemeClr>
        </a:buClr>
        <a:buSzPct val="70000"/>
        <a:buFont typeface="Arial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Segoe UI" pitchFamily="34" charset="0"/>
        </a:defRPr>
      </a:lvl4pPr>
      <a:lvl5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accent1">
            <a:lumMod val="75000"/>
          </a:schemeClr>
        </a:buClr>
        <a:buSzPct val="70000"/>
        <a:buFont typeface="Arial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63CA4-42CB-AA4A-9FAE-F706C47A890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849D6-A2AF-EB40-A7CE-F623886AC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0742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>
                <a:lumMod val="50000"/>
                <a:lumOff val="50000"/>
              </a:schemeClr>
            </a:gs>
            <a:gs pos="59000">
              <a:schemeClr val="tx1">
                <a:lumMod val="85000"/>
              </a:schemeClr>
            </a:gs>
            <a:gs pos="100000">
              <a:schemeClr val="tx1">
                <a:lumMod val="9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 rot="564275">
            <a:off x="5913709" y="1720551"/>
            <a:ext cx="933403" cy="3658071"/>
            <a:chOff x="7691718" y="71718"/>
            <a:chExt cx="1255058" cy="4918661"/>
          </a:xfrm>
          <a:solidFill>
            <a:schemeClr val="tx1">
              <a:lumMod val="95000"/>
              <a:alpha val="20000"/>
            </a:schemeClr>
          </a:solidFill>
        </p:grpSpPr>
        <p:sp>
          <p:nvSpPr>
            <p:cNvPr id="42" name="Rectangle 41"/>
            <p:cNvSpPr/>
            <p:nvPr/>
          </p:nvSpPr>
          <p:spPr>
            <a:xfrm>
              <a:off x="7691718" y="71718"/>
              <a:ext cx="1255058" cy="34245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7691718" y="3735321"/>
              <a:ext cx="1255058" cy="12550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491994">
            <a:off x="7729789" y="944283"/>
            <a:ext cx="1255059" cy="4918661"/>
            <a:chOff x="7691718" y="71718"/>
            <a:chExt cx="1255058" cy="4918661"/>
          </a:xfrm>
          <a:solidFill>
            <a:schemeClr val="tx1">
              <a:lumMod val="95000"/>
              <a:alpha val="20000"/>
            </a:schemeClr>
          </a:solidFill>
        </p:grpSpPr>
        <p:sp>
          <p:nvSpPr>
            <p:cNvPr id="4" name="Rectangle 3"/>
            <p:cNvSpPr/>
            <p:nvPr/>
          </p:nvSpPr>
          <p:spPr>
            <a:xfrm>
              <a:off x="7691718" y="71718"/>
              <a:ext cx="1255058" cy="34245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691718" y="3735321"/>
              <a:ext cx="1255058" cy="12550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58" name="question">
            <a:extLst>
              <a:ext uri="{FF2B5EF4-FFF2-40B4-BE49-F238E27FC236}">
                <a16:creationId xmlns:a16="http://schemas.microsoft.com/office/drawing/2014/main" id="{8AE31F1D-E0A0-4FB9-BE4B-E564596B03EE}"/>
              </a:ext>
            </a:extLst>
          </p:cNvPr>
          <p:cNvGrpSpPr/>
          <p:nvPr/>
        </p:nvGrpSpPr>
        <p:grpSpPr>
          <a:xfrm rot="21093303">
            <a:off x="1806343" y="522075"/>
            <a:ext cx="3011487" cy="4239555"/>
            <a:chOff x="2451639" y="-160589"/>
            <a:chExt cx="2527368" cy="3558015"/>
          </a:xfrm>
          <a:solidFill>
            <a:schemeClr val="tx1">
              <a:lumMod val="65000"/>
              <a:alpha val="11000"/>
            </a:schemeClr>
          </a:solidFill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036E34F-29C0-4C1E-9844-0C34C9956380}"/>
                </a:ext>
              </a:extLst>
            </p:cNvPr>
            <p:cNvSpPr/>
            <p:nvPr/>
          </p:nvSpPr>
          <p:spPr>
            <a:xfrm>
              <a:off x="2451639" y="-160589"/>
              <a:ext cx="2527368" cy="2649892"/>
            </a:xfrm>
            <a:custGeom>
              <a:avLst/>
              <a:gdLst/>
              <a:ahLst/>
              <a:cxnLst/>
              <a:rect l="l" t="t" r="r" b="b"/>
              <a:pathLst>
                <a:path w="1957090" h="2051968">
                  <a:moveTo>
                    <a:pt x="974825" y="0"/>
                  </a:moveTo>
                  <a:cubicBezTo>
                    <a:pt x="1274961" y="0"/>
                    <a:pt x="1513707" y="78445"/>
                    <a:pt x="1691060" y="235335"/>
                  </a:cubicBezTo>
                  <a:cubicBezTo>
                    <a:pt x="1868414" y="392225"/>
                    <a:pt x="1957090" y="574849"/>
                    <a:pt x="1957090" y="783208"/>
                  </a:cubicBezTo>
                  <a:cubicBezTo>
                    <a:pt x="1957090" y="898550"/>
                    <a:pt x="1924534" y="1007691"/>
                    <a:pt x="1859422" y="1110630"/>
                  </a:cubicBezTo>
                  <a:cubicBezTo>
                    <a:pt x="1794310" y="1213570"/>
                    <a:pt x="1655093" y="1353716"/>
                    <a:pt x="1441773" y="1531070"/>
                  </a:cubicBezTo>
                  <a:cubicBezTo>
                    <a:pt x="1331392" y="1622847"/>
                    <a:pt x="1262869" y="1696641"/>
                    <a:pt x="1236204" y="1752452"/>
                  </a:cubicBezTo>
                  <a:cubicBezTo>
                    <a:pt x="1209539" y="1808262"/>
                    <a:pt x="1197447" y="1908101"/>
                    <a:pt x="1199927" y="2051968"/>
                  </a:cubicBezTo>
                  <a:lnTo>
                    <a:pt x="725538" y="2051968"/>
                  </a:lnTo>
                  <a:cubicBezTo>
                    <a:pt x="724297" y="1983755"/>
                    <a:pt x="723677" y="1942207"/>
                    <a:pt x="723677" y="1927325"/>
                  </a:cubicBezTo>
                  <a:cubicBezTo>
                    <a:pt x="723677" y="1773536"/>
                    <a:pt x="749102" y="1647032"/>
                    <a:pt x="799952" y="1547813"/>
                  </a:cubicBezTo>
                  <a:cubicBezTo>
                    <a:pt x="850801" y="1448594"/>
                    <a:pt x="952501" y="1336973"/>
                    <a:pt x="1105049" y="1212950"/>
                  </a:cubicBezTo>
                  <a:cubicBezTo>
                    <a:pt x="1257598" y="1088926"/>
                    <a:pt x="1348755" y="1007691"/>
                    <a:pt x="1378521" y="969244"/>
                  </a:cubicBezTo>
                  <a:cubicBezTo>
                    <a:pt x="1424410" y="908472"/>
                    <a:pt x="1447354" y="841499"/>
                    <a:pt x="1447354" y="768326"/>
                  </a:cubicBezTo>
                  <a:cubicBezTo>
                    <a:pt x="1447354" y="666626"/>
                    <a:pt x="1406736" y="579500"/>
                    <a:pt x="1325501" y="506946"/>
                  </a:cubicBezTo>
                  <a:cubicBezTo>
                    <a:pt x="1244266" y="434393"/>
                    <a:pt x="1134815" y="398116"/>
                    <a:pt x="997149" y="398116"/>
                  </a:cubicBezTo>
                  <a:cubicBezTo>
                    <a:pt x="864444" y="398116"/>
                    <a:pt x="753443" y="435943"/>
                    <a:pt x="664146" y="511597"/>
                  </a:cubicBezTo>
                  <a:cubicBezTo>
                    <a:pt x="574849" y="587251"/>
                    <a:pt x="513457" y="702593"/>
                    <a:pt x="479971" y="857622"/>
                  </a:cubicBezTo>
                  <a:lnTo>
                    <a:pt x="0" y="798091"/>
                  </a:lnTo>
                  <a:cubicBezTo>
                    <a:pt x="13643" y="576089"/>
                    <a:pt x="108211" y="387574"/>
                    <a:pt x="283704" y="232544"/>
                  </a:cubicBezTo>
                  <a:cubicBezTo>
                    <a:pt x="459197" y="77515"/>
                    <a:pt x="689571" y="0"/>
                    <a:pt x="9748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C495BFC0-1E9B-46D4-BB01-A82F6E96409F}"/>
                </a:ext>
              </a:extLst>
            </p:cNvPr>
            <p:cNvSpPr/>
            <p:nvPr/>
          </p:nvSpPr>
          <p:spPr>
            <a:xfrm>
              <a:off x="3388592" y="2722340"/>
              <a:ext cx="675085" cy="675086"/>
            </a:xfrm>
            <a:custGeom>
              <a:avLst/>
              <a:gdLst/>
              <a:ahLst/>
              <a:cxnLst/>
              <a:rect l="l" t="t" r="r" b="b"/>
              <a:pathLst>
                <a:path w="522758" h="522759">
                  <a:moveTo>
                    <a:pt x="0" y="0"/>
                  </a:moveTo>
                  <a:lnTo>
                    <a:pt x="522758" y="0"/>
                  </a:lnTo>
                  <a:lnTo>
                    <a:pt x="522758" y="522759"/>
                  </a:lnTo>
                  <a:lnTo>
                    <a:pt x="0" y="52275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question">
            <a:extLst>
              <a:ext uri="{FF2B5EF4-FFF2-40B4-BE49-F238E27FC236}">
                <a16:creationId xmlns:a16="http://schemas.microsoft.com/office/drawing/2014/main" id="{CB7FFB4A-6696-4DD7-95FE-8838BB565307}"/>
              </a:ext>
            </a:extLst>
          </p:cNvPr>
          <p:cNvGrpSpPr/>
          <p:nvPr/>
        </p:nvGrpSpPr>
        <p:grpSpPr>
          <a:xfrm rot="20694262">
            <a:off x="-529246" y="1813097"/>
            <a:ext cx="3011487" cy="4239555"/>
            <a:chOff x="2451639" y="-160589"/>
            <a:chExt cx="2527368" cy="3558015"/>
          </a:xfrm>
          <a:solidFill>
            <a:schemeClr val="tx1">
              <a:lumMod val="65000"/>
              <a:alpha val="11000"/>
            </a:schemeClr>
          </a:solidFill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F631C83B-DC79-4323-B715-D21917D3F3B2}"/>
                </a:ext>
              </a:extLst>
            </p:cNvPr>
            <p:cNvSpPr/>
            <p:nvPr/>
          </p:nvSpPr>
          <p:spPr>
            <a:xfrm>
              <a:off x="2451639" y="-160589"/>
              <a:ext cx="2527368" cy="2649892"/>
            </a:xfrm>
            <a:custGeom>
              <a:avLst/>
              <a:gdLst/>
              <a:ahLst/>
              <a:cxnLst/>
              <a:rect l="l" t="t" r="r" b="b"/>
              <a:pathLst>
                <a:path w="1957090" h="2051968">
                  <a:moveTo>
                    <a:pt x="974825" y="0"/>
                  </a:moveTo>
                  <a:cubicBezTo>
                    <a:pt x="1274961" y="0"/>
                    <a:pt x="1513707" y="78445"/>
                    <a:pt x="1691060" y="235335"/>
                  </a:cubicBezTo>
                  <a:cubicBezTo>
                    <a:pt x="1868414" y="392225"/>
                    <a:pt x="1957090" y="574849"/>
                    <a:pt x="1957090" y="783208"/>
                  </a:cubicBezTo>
                  <a:cubicBezTo>
                    <a:pt x="1957090" y="898550"/>
                    <a:pt x="1924534" y="1007691"/>
                    <a:pt x="1859422" y="1110630"/>
                  </a:cubicBezTo>
                  <a:cubicBezTo>
                    <a:pt x="1794310" y="1213570"/>
                    <a:pt x="1655093" y="1353716"/>
                    <a:pt x="1441773" y="1531070"/>
                  </a:cubicBezTo>
                  <a:cubicBezTo>
                    <a:pt x="1331392" y="1622847"/>
                    <a:pt x="1262869" y="1696641"/>
                    <a:pt x="1236204" y="1752452"/>
                  </a:cubicBezTo>
                  <a:cubicBezTo>
                    <a:pt x="1209539" y="1808262"/>
                    <a:pt x="1197447" y="1908101"/>
                    <a:pt x="1199927" y="2051968"/>
                  </a:cubicBezTo>
                  <a:lnTo>
                    <a:pt x="725538" y="2051968"/>
                  </a:lnTo>
                  <a:cubicBezTo>
                    <a:pt x="724297" y="1983755"/>
                    <a:pt x="723677" y="1942207"/>
                    <a:pt x="723677" y="1927325"/>
                  </a:cubicBezTo>
                  <a:cubicBezTo>
                    <a:pt x="723677" y="1773536"/>
                    <a:pt x="749102" y="1647032"/>
                    <a:pt x="799952" y="1547813"/>
                  </a:cubicBezTo>
                  <a:cubicBezTo>
                    <a:pt x="850801" y="1448594"/>
                    <a:pt x="952501" y="1336973"/>
                    <a:pt x="1105049" y="1212950"/>
                  </a:cubicBezTo>
                  <a:cubicBezTo>
                    <a:pt x="1257598" y="1088926"/>
                    <a:pt x="1348755" y="1007691"/>
                    <a:pt x="1378521" y="969244"/>
                  </a:cubicBezTo>
                  <a:cubicBezTo>
                    <a:pt x="1424410" y="908472"/>
                    <a:pt x="1447354" y="841499"/>
                    <a:pt x="1447354" y="768326"/>
                  </a:cubicBezTo>
                  <a:cubicBezTo>
                    <a:pt x="1447354" y="666626"/>
                    <a:pt x="1406736" y="579500"/>
                    <a:pt x="1325501" y="506946"/>
                  </a:cubicBezTo>
                  <a:cubicBezTo>
                    <a:pt x="1244266" y="434393"/>
                    <a:pt x="1134815" y="398116"/>
                    <a:pt x="997149" y="398116"/>
                  </a:cubicBezTo>
                  <a:cubicBezTo>
                    <a:pt x="864444" y="398116"/>
                    <a:pt x="753443" y="435943"/>
                    <a:pt x="664146" y="511597"/>
                  </a:cubicBezTo>
                  <a:cubicBezTo>
                    <a:pt x="574849" y="587251"/>
                    <a:pt x="513457" y="702593"/>
                    <a:pt x="479971" y="857622"/>
                  </a:cubicBezTo>
                  <a:lnTo>
                    <a:pt x="0" y="798091"/>
                  </a:lnTo>
                  <a:cubicBezTo>
                    <a:pt x="13643" y="576089"/>
                    <a:pt x="108211" y="387574"/>
                    <a:pt x="283704" y="232544"/>
                  </a:cubicBezTo>
                  <a:cubicBezTo>
                    <a:pt x="459197" y="77515"/>
                    <a:pt x="689571" y="0"/>
                    <a:pt x="974825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A76E85F-54A6-497B-BBB6-19FA01B4A0DF}"/>
                </a:ext>
              </a:extLst>
            </p:cNvPr>
            <p:cNvSpPr/>
            <p:nvPr/>
          </p:nvSpPr>
          <p:spPr>
            <a:xfrm>
              <a:off x="3388592" y="2722340"/>
              <a:ext cx="675085" cy="675086"/>
            </a:xfrm>
            <a:custGeom>
              <a:avLst/>
              <a:gdLst/>
              <a:ahLst/>
              <a:cxnLst/>
              <a:rect l="l" t="t" r="r" b="b"/>
              <a:pathLst>
                <a:path w="522758" h="522759">
                  <a:moveTo>
                    <a:pt x="0" y="0"/>
                  </a:moveTo>
                  <a:lnTo>
                    <a:pt x="522758" y="0"/>
                  </a:lnTo>
                  <a:lnTo>
                    <a:pt x="522758" y="522759"/>
                  </a:lnTo>
                  <a:lnTo>
                    <a:pt x="0" y="52275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A34C0A-B210-42AF-A820-EF6C4F5F2CF3}"/>
              </a:ext>
            </a:extLst>
          </p:cNvPr>
          <p:cNvGrpSpPr/>
          <p:nvPr/>
        </p:nvGrpSpPr>
        <p:grpSpPr>
          <a:xfrm rot="1453398">
            <a:off x="5913814" y="2015546"/>
            <a:ext cx="3281588" cy="5384520"/>
            <a:chOff x="595077" y="405299"/>
            <a:chExt cx="3063113" cy="5026042"/>
          </a:xfrm>
          <a:effectLst>
            <a:outerShdw blurRad="228600" dist="431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6AE85EE-389A-4B0C-90EE-CC9B2AAB7F87}"/>
                </a:ext>
              </a:extLst>
            </p:cNvPr>
            <p:cNvSpPr/>
            <p:nvPr/>
          </p:nvSpPr>
          <p:spPr>
            <a:xfrm>
              <a:off x="1958685" y="826641"/>
              <a:ext cx="312673" cy="46047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8000">
                  <a:schemeClr val="tx1">
                    <a:lumMod val="85000"/>
                  </a:schemeClr>
                </a:gs>
                <a:gs pos="24000">
                  <a:schemeClr val="tx2">
                    <a:lumMod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1DF0F33-CA37-4ABB-BDC5-64D5343C3E5A}"/>
                </a:ext>
              </a:extLst>
            </p:cNvPr>
            <p:cNvGrpSpPr/>
            <p:nvPr/>
          </p:nvGrpSpPr>
          <p:grpSpPr>
            <a:xfrm>
              <a:off x="595077" y="405299"/>
              <a:ext cx="3063113" cy="3334721"/>
              <a:chOff x="1151706" y="931214"/>
              <a:chExt cx="3063113" cy="3334721"/>
            </a:xfrm>
          </p:grpSpPr>
          <p:sp>
            <p:nvSpPr>
              <p:cNvPr id="38" name="Extract 84">
                <a:extLst>
                  <a:ext uri="{FF2B5EF4-FFF2-40B4-BE49-F238E27FC236}">
                    <a16:creationId xmlns:a16="http://schemas.microsoft.com/office/drawing/2014/main" id="{B3B92BB8-EECC-40FF-97C7-237E789D6491}"/>
                  </a:ext>
                </a:extLst>
              </p:cNvPr>
              <p:cNvSpPr/>
              <p:nvPr/>
            </p:nvSpPr>
            <p:spPr>
              <a:xfrm>
                <a:off x="1151706" y="931214"/>
                <a:ext cx="3063113" cy="2904814"/>
              </a:xfrm>
              <a:prstGeom prst="flowChartExtract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48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77800" cap="rnd" cmpd="sng">
                <a:gradFill flip="none" rotWithShape="1">
                  <a:gsLst>
                    <a:gs pos="70000">
                      <a:schemeClr val="accent3">
                        <a:lumMod val="40000"/>
                        <a:lumOff val="60000"/>
                      </a:schemeClr>
                    </a:gs>
                    <a:gs pos="41000">
                      <a:schemeClr val="accent3">
                        <a:lumMod val="94000"/>
                        <a:lumOff val="6000"/>
                      </a:schemeClr>
                    </a:gs>
                    <a:gs pos="79000">
                      <a:schemeClr val="accent3">
                        <a:lumMod val="86000"/>
                      </a:schemeClr>
                    </a:gs>
                    <a:gs pos="61000">
                      <a:schemeClr val="accent3">
                        <a:lumMod val="91000"/>
                      </a:schemeClr>
                    </a:gs>
                  </a:gsLst>
                  <a:lin ang="8100000" scaled="1"/>
                  <a:tileRect/>
                </a:gra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AB09836-4AC5-4819-BE67-54202F92F625}"/>
                  </a:ext>
                </a:extLst>
              </p:cNvPr>
              <p:cNvSpPr txBox="1"/>
              <p:nvPr/>
            </p:nvSpPr>
            <p:spPr>
              <a:xfrm>
                <a:off x="2212997" y="1211245"/>
                <a:ext cx="996823" cy="3054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585"/>
                <a:r>
                  <a:rPr lang="en-US" sz="20666" b="1" dirty="0">
                    <a:solidFill>
                      <a:srgbClr val="DB3F34"/>
                    </a:solidFill>
                    <a:latin typeface="Helvetica" charset="0"/>
                    <a:ea typeface="Helvetica" charset="0"/>
                    <a:cs typeface="Helvetica" charset="0"/>
                  </a:rPr>
                  <a:t>!</a:t>
                </a: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D6BD92-2A6B-4005-9DD5-4969D6C96934}"/>
              </a:ext>
            </a:extLst>
          </p:cNvPr>
          <p:cNvGrpSpPr/>
          <p:nvPr/>
        </p:nvGrpSpPr>
        <p:grpSpPr>
          <a:xfrm rot="20533362">
            <a:off x="-826" y="2173389"/>
            <a:ext cx="3281588" cy="5384520"/>
            <a:chOff x="595077" y="405299"/>
            <a:chExt cx="3063113" cy="5026042"/>
          </a:xfrm>
          <a:effectLst>
            <a:outerShdw blurRad="228600" dist="431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F530EF7-9A38-40FA-9F97-F142436344EF}"/>
                </a:ext>
              </a:extLst>
            </p:cNvPr>
            <p:cNvSpPr/>
            <p:nvPr/>
          </p:nvSpPr>
          <p:spPr>
            <a:xfrm>
              <a:off x="1958685" y="826641"/>
              <a:ext cx="312673" cy="46047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8000">
                  <a:schemeClr val="tx1">
                    <a:lumMod val="85000"/>
                  </a:schemeClr>
                </a:gs>
                <a:gs pos="24000">
                  <a:schemeClr val="tx2">
                    <a:lumMod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A8CFAEA0-7D5B-437D-B22C-9CF1C74FB1BE}"/>
                </a:ext>
              </a:extLst>
            </p:cNvPr>
            <p:cNvGrpSpPr/>
            <p:nvPr/>
          </p:nvGrpSpPr>
          <p:grpSpPr>
            <a:xfrm>
              <a:off x="595077" y="405299"/>
              <a:ext cx="3063113" cy="3295614"/>
              <a:chOff x="1151706" y="931214"/>
              <a:chExt cx="3063113" cy="3295614"/>
            </a:xfrm>
          </p:grpSpPr>
          <p:sp>
            <p:nvSpPr>
              <p:cNvPr id="46" name="Extract 11">
                <a:extLst>
                  <a:ext uri="{FF2B5EF4-FFF2-40B4-BE49-F238E27FC236}">
                    <a16:creationId xmlns:a16="http://schemas.microsoft.com/office/drawing/2014/main" id="{0CE1F952-E768-4835-A91F-A7AE64971FC5}"/>
                  </a:ext>
                </a:extLst>
              </p:cNvPr>
              <p:cNvSpPr/>
              <p:nvPr/>
            </p:nvSpPr>
            <p:spPr>
              <a:xfrm>
                <a:off x="1151706" y="931214"/>
                <a:ext cx="3063113" cy="2904814"/>
              </a:xfrm>
              <a:prstGeom prst="flowChartExtract">
                <a:avLst/>
              </a:prstGeom>
              <a:gradFill flip="none" rotWithShape="1">
                <a:gsLst>
                  <a:gs pos="0">
                    <a:schemeClr val="accent5">
                      <a:lumMod val="0"/>
                      <a:lumOff val="100000"/>
                    </a:schemeClr>
                  </a:gs>
                  <a:gs pos="48000">
                    <a:schemeClr val="accent5">
                      <a:lumMod val="0"/>
                      <a:lumOff val="100000"/>
                    </a:schemeClr>
                  </a:gs>
                  <a:gs pos="100000">
                    <a:schemeClr val="tx1">
                      <a:lumMod val="8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77800" cap="rnd" cmpd="sng">
                <a:gradFill flip="none" rotWithShape="1">
                  <a:gsLst>
                    <a:gs pos="70000">
                      <a:schemeClr val="accent3">
                        <a:lumMod val="40000"/>
                        <a:lumOff val="60000"/>
                      </a:schemeClr>
                    </a:gs>
                    <a:gs pos="41000">
                      <a:schemeClr val="accent3">
                        <a:lumMod val="94000"/>
                        <a:lumOff val="6000"/>
                      </a:schemeClr>
                    </a:gs>
                    <a:gs pos="79000">
                      <a:schemeClr val="accent3">
                        <a:lumMod val="86000"/>
                      </a:schemeClr>
                    </a:gs>
                    <a:gs pos="61000">
                      <a:schemeClr val="accent3">
                        <a:lumMod val="91000"/>
                      </a:schemeClr>
                    </a:gs>
                  </a:gsLst>
                  <a:lin ang="8100000" scaled="1"/>
                  <a:tileRect/>
                </a:gradFill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B313A44-2817-4C9D-A494-50DD27753EA1}"/>
                  </a:ext>
                </a:extLst>
              </p:cNvPr>
              <p:cNvSpPr txBox="1"/>
              <p:nvPr/>
            </p:nvSpPr>
            <p:spPr>
              <a:xfrm>
                <a:off x="1918297" y="1459425"/>
                <a:ext cx="1536981" cy="27674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585"/>
                <a:r>
                  <a:rPr lang="en-US" sz="18666" b="1" dirty="0">
                    <a:solidFill>
                      <a:srgbClr val="DB3F34"/>
                    </a:solidFill>
                    <a:latin typeface="Helvetica" charset="0"/>
                    <a:ea typeface="Helvetica" charset="0"/>
                    <a:cs typeface="Helvetica" charset="0"/>
                  </a:rPr>
                  <a:t>?</a:t>
                </a:r>
              </a:p>
            </p:txBody>
          </p:sp>
        </p:grpSp>
      </p:grpSp>
      <p:grpSp>
        <p:nvGrpSpPr>
          <p:cNvPr id="48" name="Main_Sign">
            <a:extLst>
              <a:ext uri="{FF2B5EF4-FFF2-40B4-BE49-F238E27FC236}">
                <a16:creationId xmlns:a16="http://schemas.microsoft.com/office/drawing/2014/main" id="{358C70C3-DB8F-4CE7-BEBA-E9CB77A745DF}"/>
              </a:ext>
            </a:extLst>
          </p:cNvPr>
          <p:cNvGrpSpPr/>
          <p:nvPr/>
        </p:nvGrpSpPr>
        <p:grpSpPr>
          <a:xfrm>
            <a:off x="2680348" y="1238958"/>
            <a:ext cx="3767896" cy="5757980"/>
            <a:chOff x="3089987" y="651722"/>
            <a:chExt cx="3082213" cy="471014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0939FCD-2154-4992-A8BF-3FB3C0A77545}"/>
                </a:ext>
              </a:extLst>
            </p:cNvPr>
            <p:cNvSpPr/>
            <p:nvPr/>
          </p:nvSpPr>
          <p:spPr>
            <a:xfrm>
              <a:off x="4482452" y="651722"/>
              <a:ext cx="297284" cy="471014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lumOff val="50000"/>
                  </a:schemeClr>
                </a:gs>
                <a:gs pos="8000">
                  <a:schemeClr val="tx1">
                    <a:lumMod val="85000"/>
                  </a:schemeClr>
                </a:gs>
                <a:gs pos="24000">
                  <a:schemeClr val="tx2">
                    <a:lumMod val="2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0" name="Rounded Rectangle 61">
              <a:extLst>
                <a:ext uri="{FF2B5EF4-FFF2-40B4-BE49-F238E27FC236}">
                  <a16:creationId xmlns:a16="http://schemas.microsoft.com/office/drawing/2014/main" id="{D584EBE8-8135-4652-8B65-1863B874092D}"/>
                </a:ext>
              </a:extLst>
            </p:cNvPr>
            <p:cNvSpPr/>
            <p:nvPr/>
          </p:nvSpPr>
          <p:spPr>
            <a:xfrm rot="2700000">
              <a:off x="3089987" y="1123344"/>
              <a:ext cx="3082213" cy="3082213"/>
            </a:xfrm>
            <a:prstGeom prst="roundRect">
              <a:avLst>
                <a:gd name="adj" fmla="val 1098"/>
              </a:avLst>
            </a:prstGeom>
            <a:gradFill flip="none" rotWithShape="1">
              <a:gsLst>
                <a:gs pos="100000">
                  <a:schemeClr val="accent4">
                    <a:lumMod val="85000"/>
                    <a:lumOff val="15000"/>
                  </a:schemeClr>
                </a:gs>
                <a:gs pos="95000">
                  <a:schemeClr val="accent4">
                    <a:lumMod val="46000"/>
                    <a:lumOff val="54000"/>
                  </a:schemeClr>
                </a:gs>
                <a:gs pos="0">
                  <a:schemeClr val="accent4">
                    <a:lumMod val="90000"/>
                    <a:lumOff val="10000"/>
                  </a:schemeClr>
                </a:gs>
                <a:gs pos="7000">
                  <a:schemeClr val="accent4">
                    <a:lumMod val="24000"/>
                    <a:lumOff val="76000"/>
                  </a:schemeClr>
                </a:gs>
                <a:gs pos="27000">
                  <a:srgbClr val="FFE28C">
                    <a:lumMod val="68000"/>
                  </a:srgbClr>
                </a:gs>
                <a:gs pos="70000">
                  <a:schemeClr val="accent4">
                    <a:lumMod val="85000"/>
                    <a:lumOff val="15000"/>
                  </a:schemeClr>
                </a:gs>
              </a:gsLst>
              <a:lin ang="108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317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8C363FD-9951-46E6-9FFC-43F2ECF13E73}"/>
                </a:ext>
              </a:extLst>
            </p:cNvPr>
            <p:cNvSpPr txBox="1"/>
            <p:nvPr/>
          </p:nvSpPr>
          <p:spPr>
            <a:xfrm>
              <a:off x="3252127" y="2041794"/>
              <a:ext cx="2751118" cy="1164787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 defTabSz="609585"/>
              <a:r>
                <a:rPr lang="en-US" sz="9200" b="1" dirty="0">
                  <a:solidFill>
                    <a:srgbClr val="000000">
                      <a:lumMod val="95000"/>
                      <a:lumOff val="5000"/>
                      <a:alpha val="52000"/>
                    </a:srgbClr>
                  </a:solidFill>
                  <a:effectLst>
                    <a:innerShdw blurRad="63500" dist="50800" dir="13500000">
                      <a:prstClr val="black">
                        <a:alpha val="44000"/>
                      </a:prstClr>
                    </a:innerShdw>
                  </a:effectLst>
                  <a:latin typeface="Helvetica" charset="0"/>
                  <a:ea typeface="Helvetica" charset="0"/>
                  <a:cs typeface="Helvetica" charset="0"/>
                </a:rPr>
                <a:t>Youth</a:t>
              </a:r>
            </a:p>
          </p:txBody>
        </p:sp>
        <p:sp>
          <p:nvSpPr>
            <p:cNvPr id="52" name="Rounded Rectangle 62">
              <a:extLst>
                <a:ext uri="{FF2B5EF4-FFF2-40B4-BE49-F238E27FC236}">
                  <a16:creationId xmlns:a16="http://schemas.microsoft.com/office/drawing/2014/main" id="{8190020C-D243-4E73-A2EF-B697A729C966}"/>
                </a:ext>
              </a:extLst>
            </p:cNvPr>
            <p:cNvSpPr/>
            <p:nvPr/>
          </p:nvSpPr>
          <p:spPr>
            <a:xfrm rot="2700000">
              <a:off x="3207880" y="1241238"/>
              <a:ext cx="2846427" cy="2846427"/>
            </a:xfrm>
            <a:prstGeom prst="roundRect">
              <a:avLst>
                <a:gd name="adj" fmla="val 1098"/>
              </a:avLst>
            </a:prstGeom>
            <a:noFill/>
            <a:ln w="28575">
              <a:solidFill>
                <a:schemeClr val="bg1">
                  <a:lumMod val="95000"/>
                  <a:lumOff val="5000"/>
                  <a:alpha val="72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1C29193-3566-4591-9425-800F87B67449}"/>
                </a:ext>
              </a:extLst>
            </p:cNvPr>
            <p:cNvSpPr/>
            <p:nvPr/>
          </p:nvSpPr>
          <p:spPr>
            <a:xfrm>
              <a:off x="4552952" y="827514"/>
              <a:ext cx="156280" cy="156280"/>
            </a:xfrm>
            <a:prstGeom prst="ellipse">
              <a:avLst/>
            </a:prstGeom>
            <a:gradFill flip="none" rotWithShape="1">
              <a:gsLst>
                <a:gs pos="23000">
                  <a:schemeClr val="tx2">
                    <a:lumMod val="45000"/>
                  </a:schemeClr>
                </a:gs>
                <a:gs pos="59000">
                  <a:schemeClr val="bg1">
                    <a:lumMod val="75000"/>
                    <a:lumOff val="2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2A8A970-F451-4CAE-987A-39A6E3F15B4D}"/>
                </a:ext>
              </a:extLst>
            </p:cNvPr>
            <p:cNvSpPr/>
            <p:nvPr/>
          </p:nvSpPr>
          <p:spPr>
            <a:xfrm>
              <a:off x="4552952" y="4289630"/>
              <a:ext cx="156280" cy="156280"/>
            </a:xfrm>
            <a:prstGeom prst="ellipse">
              <a:avLst/>
            </a:prstGeom>
            <a:gradFill flip="none" rotWithShape="1">
              <a:gsLst>
                <a:gs pos="23000">
                  <a:schemeClr val="tx2">
                    <a:lumMod val="45000"/>
                  </a:schemeClr>
                </a:gs>
                <a:gs pos="59000">
                  <a:schemeClr val="bg1">
                    <a:lumMod val="75000"/>
                    <a:lumOff val="2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D3AF2E55-870D-4F99-A756-F92CDEA252B1}"/>
                </a:ext>
              </a:extLst>
            </p:cNvPr>
            <p:cNvSpPr txBox="1"/>
            <p:nvPr/>
          </p:nvSpPr>
          <p:spPr>
            <a:xfrm>
              <a:off x="3402713" y="2971811"/>
              <a:ext cx="2499684" cy="327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2000" dirty="0">
                  <a:solidFill>
                    <a:srgbClr val="FFC000">
                      <a:lumMod val="50000"/>
                    </a:srgbClr>
                  </a:solidFill>
                  <a:latin typeface="Calibri" panose="020F0502020204030204"/>
                </a:rPr>
                <a:t>PROTECTION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EE44FBF-6728-4A29-83A3-479EB1119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331" y="2103543"/>
            <a:ext cx="2473187" cy="105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8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2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2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" accel="100000" fill="hold">
                                          <p:stCondLst>
                                            <p:cond delay="72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5800" y="1371600"/>
            <a:ext cx="7664824" cy="4381176"/>
          </a:xfrm>
          <a:prstGeom prst="rect">
            <a:avLst/>
          </a:prstGeom>
        </p:spPr>
        <p:txBody>
          <a:bodyPr vert="horz" wrap="square" lIns="0" tIns="10645" rIns="0" bIns="0" rtlCol="0">
            <a:spAutoFit/>
          </a:bodyPr>
          <a:lstStyle/>
          <a:p>
            <a:pPr marL="25774" defTabSz="609585">
              <a:spcBef>
                <a:spcPts val="1959"/>
              </a:spcBef>
            </a:pP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Answer is</a:t>
            </a:r>
            <a:r>
              <a:rPr sz="3600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6000" spc="-4" dirty="0">
                <a:solidFill>
                  <a:srgbClr val="000000"/>
                </a:solidFill>
                <a:latin typeface="Calibri"/>
                <a:cs typeface="Calibri"/>
              </a:rPr>
              <a:t>No.</a:t>
            </a:r>
            <a:endParaRPr sz="60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17"/>
              </a:spcBef>
            </a:pPr>
            <a:endParaRPr sz="44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25774" marR="77883" defTabSz="609585"/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Whereas these checks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might </a:t>
            </a:r>
            <a:r>
              <a:rPr sz="3600" spc="-17" dirty="0">
                <a:solidFill>
                  <a:srgbClr val="000000"/>
                </a:solidFill>
                <a:latin typeface="Calibri"/>
                <a:cs typeface="Calibri"/>
              </a:rPr>
              <a:t>say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that </a:t>
            </a:r>
            <a:r>
              <a:rPr sz="3600" spc="-4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is  </a:t>
            </a:r>
            <a:r>
              <a:rPr sz="3600" i="1" spc="27" dirty="0">
                <a:solidFill>
                  <a:srgbClr val="000000"/>
                </a:solidFill>
                <a:latin typeface="Calibri"/>
                <a:cs typeface="Calibri"/>
              </a:rPr>
              <a:t>eligible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work with </a:t>
            </a:r>
            <a:r>
              <a:rPr sz="3600" spc="-17" dirty="0">
                <a:solidFill>
                  <a:srgbClr val="000000"/>
                </a:solidFill>
                <a:latin typeface="Calibri"/>
                <a:cs typeface="Calibri"/>
              </a:rPr>
              <a:t>young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people, </a:t>
            </a:r>
            <a:r>
              <a:rPr sz="3600" spc="-4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3600" spc="-23" dirty="0">
                <a:solidFill>
                  <a:srgbClr val="000000"/>
                </a:solidFill>
                <a:latin typeface="Calibri"/>
                <a:cs typeface="Calibri"/>
              </a:rPr>
              <a:t>Volunteer 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Declaration </a:t>
            </a:r>
            <a:r>
              <a:rPr sz="3600" spc="-17" dirty="0">
                <a:solidFill>
                  <a:srgbClr val="000000"/>
                </a:solidFill>
                <a:latin typeface="Calibri"/>
                <a:cs typeface="Calibri"/>
              </a:rPr>
              <a:t>attempts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to establish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whether </a:t>
            </a:r>
            <a:r>
              <a:rPr sz="3600" spc="-4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is  </a:t>
            </a:r>
            <a:r>
              <a:rPr sz="3600" i="1" spc="23" dirty="0">
                <a:solidFill>
                  <a:srgbClr val="000000"/>
                </a:solidFill>
                <a:latin typeface="Calibri"/>
                <a:cs typeface="Calibri"/>
              </a:rPr>
              <a:t>suitable </a:t>
            </a:r>
            <a:r>
              <a:rPr sz="3600" spc="-13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work with </a:t>
            </a:r>
            <a:r>
              <a:rPr sz="3600" spc="-17" dirty="0">
                <a:solidFill>
                  <a:srgbClr val="000000"/>
                </a:solidFill>
                <a:latin typeface="Calibri"/>
                <a:cs typeface="Calibri"/>
              </a:rPr>
              <a:t>young</a:t>
            </a:r>
            <a:r>
              <a:rPr sz="36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people.</a:t>
            </a:r>
            <a:endParaRPr sz="3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08C453-14B9-44E6-8A26-7F7DF835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1" y="206579"/>
            <a:ext cx="8875059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en-AU" sz="3176" spc="23" dirty="0">
                <a:solidFill>
                  <a:srgbClr val="C00000"/>
                </a:solidFill>
                <a:latin typeface="Calibri"/>
                <a:cs typeface="Calibri"/>
              </a:rPr>
              <a:t>Is</a:t>
            </a:r>
            <a:r>
              <a:rPr lang="en-AU" sz="3176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AU" sz="3176" spc="27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en-AU" sz="3176" spc="13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AU" sz="3176" dirty="0">
                <a:solidFill>
                  <a:srgbClr val="C00000"/>
                </a:solidFill>
                <a:latin typeface="Calibri"/>
                <a:cs typeface="Calibri"/>
              </a:rPr>
              <a:t>WWC or WWVP </a:t>
            </a:r>
            <a:r>
              <a:rPr lang="en-AU" sz="3176" spc="9" dirty="0">
                <a:solidFill>
                  <a:srgbClr val="C00000"/>
                </a:solidFill>
                <a:latin typeface="Calibri"/>
                <a:cs typeface="Calibri"/>
              </a:rPr>
              <a:t>check </a:t>
            </a:r>
            <a:r>
              <a:rPr lang="en-AU" sz="3176" spc="13" dirty="0">
                <a:solidFill>
                  <a:srgbClr val="C00000"/>
                </a:solidFill>
                <a:latin typeface="Calibri"/>
                <a:cs typeface="Calibri"/>
              </a:rPr>
              <a:t>sufficient </a:t>
            </a:r>
            <a:r>
              <a:rPr lang="en-AU" sz="3176" spc="4" dirty="0">
                <a:solidFill>
                  <a:srgbClr val="C00000"/>
                </a:solidFill>
                <a:latin typeface="Calibri"/>
                <a:cs typeface="Calibri"/>
              </a:rPr>
              <a:t>screening </a:t>
            </a:r>
            <a:r>
              <a:rPr lang="en-AU" sz="3176" dirty="0">
                <a:solidFill>
                  <a:srgbClr val="C00000"/>
                </a:solidFill>
                <a:latin typeface="Calibri"/>
                <a:cs typeface="Calibri"/>
              </a:rPr>
              <a:t>for </a:t>
            </a:r>
            <a:r>
              <a:rPr lang="en-AU" sz="3176" spc="27" dirty="0">
                <a:solidFill>
                  <a:srgbClr val="C00000"/>
                </a:solidFill>
                <a:latin typeface="Calibri"/>
                <a:cs typeface="Calibri"/>
              </a:rPr>
              <a:t>a</a:t>
            </a:r>
            <a:r>
              <a:rPr lang="en-AU" sz="3176" spc="-17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lang="en-AU" sz="3176" dirty="0">
                <a:solidFill>
                  <a:srgbClr val="C00000"/>
                </a:solidFill>
                <a:latin typeface="Calibri"/>
                <a:cs typeface="Calibri"/>
              </a:rPr>
              <a:t>Volunteer?</a:t>
            </a:r>
            <a:br>
              <a:rPr lang="en-AU" sz="3176" dirty="0">
                <a:latin typeface="Calibri"/>
                <a:cs typeface="Calibri"/>
              </a:rPr>
            </a:b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5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0368DE-E898-426F-8203-F4356BCA9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27" y="606654"/>
            <a:ext cx="4310246" cy="591363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1294" y="48963"/>
            <a:ext cx="6362077" cy="68785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dirty="0">
                <a:solidFill>
                  <a:srgbClr val="C00000"/>
                </a:solidFill>
              </a:rPr>
              <a:t>Volunteer </a:t>
            </a:r>
            <a:r>
              <a:rPr spc="9" dirty="0">
                <a:solidFill>
                  <a:srgbClr val="C00000"/>
                </a:solidFill>
              </a:rPr>
              <a:t>Declaration</a:t>
            </a:r>
            <a:endParaRPr sz="2117" dirty="0"/>
          </a:p>
        </p:txBody>
      </p:sp>
      <p:sp>
        <p:nvSpPr>
          <p:cNvPr id="3" name="object 3"/>
          <p:cNvSpPr txBox="1"/>
          <p:nvPr/>
        </p:nvSpPr>
        <p:spPr>
          <a:xfrm>
            <a:off x="5122940" y="735566"/>
            <a:ext cx="3684883" cy="2112758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1206" marR="4483" defTabSz="609585">
              <a:lnSpc>
                <a:spcPts val="2285"/>
              </a:lnSpc>
              <a:spcBef>
                <a:spcPts val="375"/>
              </a:spcBef>
            </a:pP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It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is a </a:t>
            </a:r>
            <a:r>
              <a:rPr sz="2117" i="1" spc="-13" dirty="0">
                <a:solidFill>
                  <a:srgbClr val="000000"/>
                </a:solidFill>
                <a:latin typeface="Calibri"/>
                <a:cs typeface="Calibri"/>
              </a:rPr>
              <a:t>statement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made </a:t>
            </a:r>
            <a:r>
              <a:rPr sz="2117" i="1" spc="-9" dirty="0">
                <a:solidFill>
                  <a:srgbClr val="000000"/>
                </a:solidFill>
                <a:latin typeface="Calibri"/>
                <a:cs typeface="Calibri"/>
              </a:rPr>
              <a:t>by </a:t>
            </a:r>
            <a:r>
              <a:rPr sz="2117" i="1" spc="-17" dirty="0">
                <a:solidFill>
                  <a:srgbClr val="000000"/>
                </a:solidFill>
                <a:latin typeface="Calibri"/>
                <a:cs typeface="Calibri"/>
              </a:rPr>
              <a:t>Volunteers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declaring themselves </a:t>
            </a:r>
            <a:r>
              <a:rPr sz="2117" i="1" spc="-13" dirty="0">
                <a:solidFill>
                  <a:srgbClr val="000000"/>
                </a:solidFill>
                <a:latin typeface="Calibri"/>
                <a:cs typeface="Calibri"/>
              </a:rPr>
              <a:t>to 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be a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fit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and proper person,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supported </a:t>
            </a:r>
            <a:r>
              <a:rPr sz="2117" i="1" spc="-9" dirty="0">
                <a:solidFill>
                  <a:srgbClr val="000000"/>
                </a:solidFill>
                <a:latin typeface="Calibri"/>
                <a:cs typeface="Calibri"/>
              </a:rPr>
              <a:t>by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referees </a:t>
            </a:r>
            <a:r>
              <a:rPr sz="2117" i="1" spc="-13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work with 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young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people, and agree </a:t>
            </a:r>
            <a:r>
              <a:rPr sz="2117" i="1" spc="-13" dirty="0">
                <a:solidFill>
                  <a:srgbClr val="000000"/>
                </a:solidFill>
                <a:latin typeface="Calibri"/>
                <a:cs typeface="Calibri"/>
              </a:rPr>
              <a:t>to Rotary </a:t>
            </a:r>
            <a:r>
              <a:rPr sz="2117" i="1" spc="-4" dirty="0">
                <a:solidFill>
                  <a:srgbClr val="000000"/>
                </a:solidFill>
                <a:latin typeface="Calibri"/>
                <a:cs typeface="Calibri"/>
              </a:rPr>
              <a:t>International requirements 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&amp;</a:t>
            </a:r>
            <a:r>
              <a:rPr sz="2117" i="1" spc="-1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117" i="1" dirty="0">
                <a:solidFill>
                  <a:srgbClr val="000000"/>
                </a:solidFill>
                <a:latin typeface="Calibri"/>
                <a:cs typeface="Calibri"/>
              </a:rPr>
              <a:t>guidelines.</a:t>
            </a:r>
            <a:endParaRPr sz="2117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ABFD59EA-79D7-4A85-89CD-18AC9CAB868E}"/>
              </a:ext>
            </a:extLst>
          </p:cNvPr>
          <p:cNvSpPr/>
          <p:nvPr/>
        </p:nvSpPr>
        <p:spPr>
          <a:xfrm>
            <a:off x="4437529" y="2823883"/>
            <a:ext cx="2353235" cy="739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AU" sz="1588" spc="-4" dirty="0">
                <a:solidFill>
                  <a:srgbClr val="FFFFFF"/>
                </a:solidFill>
                <a:latin typeface="Calibri"/>
                <a:cs typeface="Calibri"/>
              </a:rPr>
              <a:t>Names of </a:t>
            </a:r>
            <a:r>
              <a:rPr lang="en-AU" sz="1588" spc="-9" dirty="0">
                <a:solidFill>
                  <a:srgbClr val="FFFFFF"/>
                </a:solidFill>
                <a:latin typeface="Calibri"/>
                <a:cs typeface="Calibri"/>
              </a:rPr>
              <a:t>three </a:t>
            </a:r>
            <a:r>
              <a:rPr lang="en-AU" sz="1588" spc="-17" dirty="0">
                <a:solidFill>
                  <a:srgbClr val="FFFFFF"/>
                </a:solidFill>
                <a:latin typeface="Calibri"/>
                <a:cs typeface="Calibri"/>
              </a:rPr>
              <a:t>Referees</a:t>
            </a:r>
            <a:endParaRPr lang="en-AU" sz="1588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1100086E-D650-4404-8469-0F9E00B2953F}"/>
              </a:ext>
            </a:extLst>
          </p:cNvPr>
          <p:cNvSpPr/>
          <p:nvPr/>
        </p:nvSpPr>
        <p:spPr>
          <a:xfrm>
            <a:off x="4494437" y="4067737"/>
            <a:ext cx="2353235" cy="7395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AU" sz="1588" spc="-4" dirty="0">
                <a:solidFill>
                  <a:srgbClr val="FFFFFF"/>
                </a:solidFill>
                <a:latin typeface="Calibri"/>
                <a:cs typeface="Calibri"/>
              </a:rPr>
              <a:t>Criminal </a:t>
            </a:r>
            <a:r>
              <a:rPr lang="en-AU" sz="1588" spc="-9" dirty="0">
                <a:solidFill>
                  <a:srgbClr val="FFFFFF"/>
                </a:solidFill>
                <a:latin typeface="Calibri"/>
                <a:cs typeface="Calibri"/>
              </a:rPr>
              <a:t>History</a:t>
            </a:r>
            <a:r>
              <a:rPr lang="en-AU" sz="1588" spc="-4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AU" sz="1588" spc="-4" dirty="0">
                <a:solidFill>
                  <a:srgbClr val="FFFFFF"/>
                </a:solidFill>
                <a:latin typeface="Calibri"/>
                <a:cs typeface="Calibri"/>
              </a:rPr>
              <a:t>check</a:t>
            </a:r>
            <a:endParaRPr lang="en-AU" sz="1588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54E83DB9-3669-4FB9-8FD2-194FDED6C679}"/>
              </a:ext>
            </a:extLst>
          </p:cNvPr>
          <p:cNvSpPr/>
          <p:nvPr/>
        </p:nvSpPr>
        <p:spPr>
          <a:xfrm>
            <a:off x="4874559" y="3347308"/>
            <a:ext cx="4067735" cy="79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AU" sz="1588" spc="-4" dirty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lang="en-AU" sz="1588" spc="-13" dirty="0">
                <a:solidFill>
                  <a:srgbClr val="FFFFFF"/>
                </a:solidFill>
                <a:latin typeface="Calibri"/>
                <a:cs typeface="Calibri"/>
              </a:rPr>
              <a:t>relevant </a:t>
            </a:r>
            <a:r>
              <a:rPr lang="en-AU" sz="1588" spc="-23" dirty="0">
                <a:solidFill>
                  <a:srgbClr val="FFFFFF"/>
                </a:solidFill>
                <a:latin typeface="Calibri"/>
                <a:cs typeface="Calibri"/>
              </a:rPr>
              <a:t>State/Territory </a:t>
            </a:r>
            <a:r>
              <a:rPr lang="en-AU" sz="1588" spc="-17" dirty="0">
                <a:solidFill>
                  <a:srgbClr val="FFFFFF"/>
                </a:solidFill>
                <a:latin typeface="Calibri"/>
                <a:cs typeface="Calibri"/>
              </a:rPr>
              <a:t>Working </a:t>
            </a:r>
            <a:r>
              <a:rPr lang="en-AU" sz="1588" dirty="0">
                <a:solidFill>
                  <a:srgbClr val="FFFFFF"/>
                </a:solidFill>
                <a:latin typeface="Calibri"/>
                <a:cs typeface="Calibri"/>
              </a:rPr>
              <a:t>With </a:t>
            </a:r>
            <a:r>
              <a:rPr lang="en-AU" sz="1588" spc="-9" dirty="0">
                <a:solidFill>
                  <a:srgbClr val="FFFFFF"/>
                </a:solidFill>
                <a:latin typeface="Calibri"/>
                <a:cs typeface="Calibri"/>
              </a:rPr>
              <a:t>Children</a:t>
            </a:r>
            <a:r>
              <a:rPr lang="en-AU" sz="1588" spc="67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en-AU" sz="1588" spc="-4" dirty="0">
                <a:solidFill>
                  <a:srgbClr val="FFFFFF"/>
                </a:solidFill>
                <a:latin typeface="Calibri"/>
                <a:cs typeface="Calibri"/>
              </a:rPr>
              <a:t>check</a:t>
            </a:r>
            <a:endParaRPr lang="en-AU" sz="1588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6275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399" y="139504"/>
            <a:ext cx="6362077" cy="68785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dirty="0">
                <a:solidFill>
                  <a:srgbClr val="C00000"/>
                </a:solidFill>
              </a:rPr>
              <a:t>Volunteer </a:t>
            </a:r>
            <a:r>
              <a:rPr spc="9" dirty="0">
                <a:solidFill>
                  <a:srgbClr val="C00000"/>
                </a:solidFill>
              </a:rPr>
              <a:t>Declaration</a:t>
            </a:r>
            <a:endParaRPr sz="2117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DAC4F2-5502-4D72-BBF9-B678D163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490" y="1524000"/>
            <a:ext cx="892674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17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3399" y="139504"/>
            <a:ext cx="6362077" cy="68785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lang="en-AU" dirty="0">
                <a:solidFill>
                  <a:srgbClr val="C00000"/>
                </a:solidFill>
              </a:rPr>
              <a:t>Forms </a:t>
            </a:r>
            <a:r>
              <a:rPr lang="en-AU">
                <a:solidFill>
                  <a:srgbClr val="C00000"/>
                </a:solidFill>
              </a:rPr>
              <a:t>and Policies</a:t>
            </a:r>
            <a:endParaRPr sz="211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40746-7479-41F2-94A9-C1CEEDDE0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208" y="1600200"/>
            <a:ext cx="2743583" cy="481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263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85355" y="46535"/>
            <a:ext cx="6798559" cy="1364966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pc="13" dirty="0">
                <a:solidFill>
                  <a:srgbClr val="C00000"/>
                </a:solidFill>
              </a:rPr>
              <a:t>Are </a:t>
            </a:r>
            <a:r>
              <a:rPr spc="31" dirty="0">
                <a:solidFill>
                  <a:srgbClr val="C00000"/>
                </a:solidFill>
              </a:rPr>
              <a:t>all </a:t>
            </a:r>
            <a:r>
              <a:rPr spc="9" dirty="0">
                <a:solidFill>
                  <a:srgbClr val="C00000"/>
                </a:solidFill>
              </a:rPr>
              <a:t>Club Members </a:t>
            </a:r>
            <a:r>
              <a:rPr spc="13" dirty="0">
                <a:solidFill>
                  <a:srgbClr val="C00000"/>
                </a:solidFill>
              </a:rPr>
              <a:t>deemed </a:t>
            </a:r>
            <a:r>
              <a:rPr spc="9" dirty="0">
                <a:solidFill>
                  <a:srgbClr val="C00000"/>
                </a:solidFill>
              </a:rPr>
              <a:t>to </a:t>
            </a:r>
            <a:r>
              <a:rPr spc="13" dirty="0">
                <a:solidFill>
                  <a:srgbClr val="C00000"/>
                </a:solidFill>
              </a:rPr>
              <a:t>be</a:t>
            </a:r>
            <a:r>
              <a:rPr spc="-23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VOLUNTEERS?</a:t>
            </a:r>
          </a:p>
        </p:txBody>
      </p:sp>
      <p:sp>
        <p:nvSpPr>
          <p:cNvPr id="5" name="object 5"/>
          <p:cNvSpPr/>
          <p:nvPr/>
        </p:nvSpPr>
        <p:spPr>
          <a:xfrm>
            <a:off x="609600" y="4882562"/>
            <a:ext cx="6719601" cy="1319224"/>
          </a:xfrm>
          <a:custGeom>
            <a:avLst/>
            <a:gdLst/>
            <a:ahLst/>
            <a:cxnLst/>
            <a:rect l="l" t="t" r="r" b="b"/>
            <a:pathLst>
              <a:path w="6630034" h="762000">
                <a:moveTo>
                  <a:pt x="6629406" y="635508"/>
                </a:moveTo>
                <a:lnTo>
                  <a:pt x="6629406" y="126492"/>
                </a:lnTo>
                <a:lnTo>
                  <a:pt x="6619500" y="77152"/>
                </a:lnTo>
                <a:lnTo>
                  <a:pt x="6592449" y="36957"/>
                </a:lnTo>
                <a:lnTo>
                  <a:pt x="6552253" y="9906"/>
                </a:lnTo>
                <a:lnTo>
                  <a:pt x="6502914" y="0"/>
                </a:lnTo>
                <a:lnTo>
                  <a:pt x="128022" y="0"/>
                </a:lnTo>
                <a:lnTo>
                  <a:pt x="78443" y="9906"/>
                </a:lnTo>
                <a:lnTo>
                  <a:pt x="37722" y="36957"/>
                </a:lnTo>
                <a:lnTo>
                  <a:pt x="10145" y="77152"/>
                </a:lnTo>
                <a:lnTo>
                  <a:pt x="0" y="126492"/>
                </a:lnTo>
                <a:lnTo>
                  <a:pt x="0" y="635508"/>
                </a:lnTo>
                <a:lnTo>
                  <a:pt x="10145" y="684847"/>
                </a:lnTo>
                <a:lnTo>
                  <a:pt x="37722" y="725043"/>
                </a:lnTo>
                <a:lnTo>
                  <a:pt x="78443" y="752094"/>
                </a:lnTo>
                <a:lnTo>
                  <a:pt x="128022" y="762000"/>
                </a:lnTo>
                <a:lnTo>
                  <a:pt x="6502914" y="762000"/>
                </a:lnTo>
                <a:lnTo>
                  <a:pt x="6552253" y="752094"/>
                </a:lnTo>
                <a:lnTo>
                  <a:pt x="6592449" y="725043"/>
                </a:lnTo>
                <a:lnTo>
                  <a:pt x="6619500" y="684847"/>
                </a:lnTo>
                <a:lnTo>
                  <a:pt x="6629406" y="635508"/>
                </a:lnTo>
                <a:close/>
              </a:path>
            </a:pathLst>
          </a:custGeom>
          <a:solidFill>
            <a:srgbClr val="4371C4"/>
          </a:solidFill>
        </p:spPr>
        <p:txBody>
          <a:bodyPr wrap="square" lIns="0" tIns="0" rIns="0" bIns="0" rtlCol="0"/>
          <a:lstStyle/>
          <a:p>
            <a:pPr defTabSz="609585"/>
            <a:endParaRPr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473792" y="5524053"/>
            <a:ext cx="5861797" cy="683559"/>
          </a:xfrm>
          <a:custGeom>
            <a:avLst/>
            <a:gdLst/>
            <a:ahLst/>
            <a:cxnLst/>
            <a:rect l="l" t="t" r="r" b="b"/>
            <a:pathLst>
              <a:path w="6643370" h="774700">
                <a:moveTo>
                  <a:pt x="6643122" y="641604"/>
                </a:moveTo>
                <a:lnTo>
                  <a:pt x="6643122" y="132588"/>
                </a:lnTo>
                <a:lnTo>
                  <a:pt x="6641598" y="118872"/>
                </a:lnTo>
                <a:lnTo>
                  <a:pt x="6640074" y="106680"/>
                </a:lnTo>
                <a:lnTo>
                  <a:pt x="6637026" y="92964"/>
                </a:lnTo>
                <a:lnTo>
                  <a:pt x="6632454" y="80772"/>
                </a:lnTo>
                <a:lnTo>
                  <a:pt x="6626358" y="70104"/>
                </a:lnTo>
                <a:lnTo>
                  <a:pt x="6620262" y="57912"/>
                </a:lnTo>
                <a:lnTo>
                  <a:pt x="6573018" y="15240"/>
                </a:lnTo>
                <a:lnTo>
                  <a:pt x="6536442" y="3048"/>
                </a:lnTo>
                <a:lnTo>
                  <a:pt x="6522726" y="0"/>
                </a:lnTo>
                <a:lnTo>
                  <a:pt x="120402" y="0"/>
                </a:lnTo>
                <a:lnTo>
                  <a:pt x="70110" y="15240"/>
                </a:lnTo>
                <a:lnTo>
                  <a:pt x="39630" y="38100"/>
                </a:lnTo>
                <a:lnTo>
                  <a:pt x="16770" y="70104"/>
                </a:lnTo>
                <a:lnTo>
                  <a:pt x="10674" y="80772"/>
                </a:lnTo>
                <a:lnTo>
                  <a:pt x="6096" y="92964"/>
                </a:lnTo>
                <a:lnTo>
                  <a:pt x="3048" y="106680"/>
                </a:lnTo>
                <a:lnTo>
                  <a:pt x="1524" y="118872"/>
                </a:lnTo>
                <a:lnTo>
                  <a:pt x="0" y="132588"/>
                </a:lnTo>
                <a:lnTo>
                  <a:pt x="0" y="641604"/>
                </a:lnTo>
                <a:lnTo>
                  <a:pt x="6096" y="681228"/>
                </a:lnTo>
                <a:lnTo>
                  <a:pt x="13722" y="698754"/>
                </a:lnTo>
                <a:lnTo>
                  <a:pt x="13722" y="120396"/>
                </a:lnTo>
                <a:lnTo>
                  <a:pt x="15246" y="108204"/>
                </a:lnTo>
                <a:lnTo>
                  <a:pt x="15246" y="109728"/>
                </a:lnTo>
                <a:lnTo>
                  <a:pt x="18294" y="97536"/>
                </a:lnTo>
                <a:lnTo>
                  <a:pt x="22866" y="85344"/>
                </a:lnTo>
                <a:lnTo>
                  <a:pt x="22866" y="86868"/>
                </a:lnTo>
                <a:lnTo>
                  <a:pt x="27438" y="74676"/>
                </a:lnTo>
                <a:lnTo>
                  <a:pt x="27438" y="76200"/>
                </a:lnTo>
                <a:lnTo>
                  <a:pt x="33534" y="65532"/>
                </a:lnTo>
                <a:lnTo>
                  <a:pt x="48774" y="47244"/>
                </a:lnTo>
                <a:lnTo>
                  <a:pt x="56394" y="40894"/>
                </a:lnTo>
                <a:lnTo>
                  <a:pt x="56394" y="39624"/>
                </a:lnTo>
                <a:lnTo>
                  <a:pt x="65538" y="34398"/>
                </a:lnTo>
                <a:lnTo>
                  <a:pt x="65538" y="33528"/>
                </a:lnTo>
                <a:lnTo>
                  <a:pt x="86874" y="21336"/>
                </a:lnTo>
                <a:lnTo>
                  <a:pt x="97542" y="18288"/>
                </a:lnTo>
                <a:lnTo>
                  <a:pt x="121926" y="12192"/>
                </a:lnTo>
                <a:lnTo>
                  <a:pt x="121926" y="13716"/>
                </a:lnTo>
                <a:lnTo>
                  <a:pt x="134118" y="12192"/>
                </a:lnTo>
                <a:lnTo>
                  <a:pt x="6509010" y="12192"/>
                </a:lnTo>
                <a:lnTo>
                  <a:pt x="6521202" y="13716"/>
                </a:lnTo>
                <a:lnTo>
                  <a:pt x="6521202" y="12192"/>
                </a:lnTo>
                <a:lnTo>
                  <a:pt x="6545586" y="18288"/>
                </a:lnTo>
                <a:lnTo>
                  <a:pt x="6545586" y="18669"/>
                </a:lnTo>
                <a:lnTo>
                  <a:pt x="6556254" y="21336"/>
                </a:lnTo>
                <a:lnTo>
                  <a:pt x="6577590" y="33528"/>
                </a:lnTo>
                <a:lnTo>
                  <a:pt x="6577590" y="34398"/>
                </a:lnTo>
                <a:lnTo>
                  <a:pt x="6586734" y="39624"/>
                </a:lnTo>
                <a:lnTo>
                  <a:pt x="6586734" y="40894"/>
                </a:lnTo>
                <a:lnTo>
                  <a:pt x="6594354" y="47244"/>
                </a:lnTo>
                <a:lnTo>
                  <a:pt x="6609594" y="65532"/>
                </a:lnTo>
                <a:lnTo>
                  <a:pt x="6615690" y="76200"/>
                </a:lnTo>
                <a:lnTo>
                  <a:pt x="6615690" y="74676"/>
                </a:lnTo>
                <a:lnTo>
                  <a:pt x="6620262" y="86868"/>
                </a:lnTo>
                <a:lnTo>
                  <a:pt x="6620262" y="85344"/>
                </a:lnTo>
                <a:lnTo>
                  <a:pt x="6624834" y="97536"/>
                </a:lnTo>
                <a:lnTo>
                  <a:pt x="6627882" y="109728"/>
                </a:lnTo>
                <a:lnTo>
                  <a:pt x="6627882" y="108204"/>
                </a:lnTo>
                <a:lnTo>
                  <a:pt x="6629406" y="120396"/>
                </a:lnTo>
                <a:lnTo>
                  <a:pt x="6629406" y="698754"/>
                </a:lnTo>
                <a:lnTo>
                  <a:pt x="6632454" y="693420"/>
                </a:lnTo>
                <a:lnTo>
                  <a:pt x="6637026" y="681228"/>
                </a:lnTo>
                <a:lnTo>
                  <a:pt x="6640074" y="667512"/>
                </a:lnTo>
                <a:lnTo>
                  <a:pt x="6641598" y="655320"/>
                </a:lnTo>
                <a:lnTo>
                  <a:pt x="6643122" y="641604"/>
                </a:lnTo>
                <a:close/>
              </a:path>
              <a:path w="6643370" h="774700">
                <a:moveTo>
                  <a:pt x="57918" y="734568"/>
                </a:moveTo>
                <a:lnTo>
                  <a:pt x="48774" y="725424"/>
                </a:lnTo>
                <a:lnTo>
                  <a:pt x="48774" y="726948"/>
                </a:lnTo>
                <a:lnTo>
                  <a:pt x="33534" y="708660"/>
                </a:lnTo>
                <a:lnTo>
                  <a:pt x="27438" y="697992"/>
                </a:lnTo>
                <a:lnTo>
                  <a:pt x="22866" y="687324"/>
                </a:lnTo>
                <a:lnTo>
                  <a:pt x="22866" y="688848"/>
                </a:lnTo>
                <a:lnTo>
                  <a:pt x="18294" y="676656"/>
                </a:lnTo>
                <a:lnTo>
                  <a:pt x="15246" y="664464"/>
                </a:lnTo>
                <a:lnTo>
                  <a:pt x="15246" y="665988"/>
                </a:lnTo>
                <a:lnTo>
                  <a:pt x="13722" y="652272"/>
                </a:lnTo>
                <a:lnTo>
                  <a:pt x="13722" y="698754"/>
                </a:lnTo>
                <a:lnTo>
                  <a:pt x="16770" y="704088"/>
                </a:lnTo>
                <a:lnTo>
                  <a:pt x="22866" y="716280"/>
                </a:lnTo>
                <a:lnTo>
                  <a:pt x="30486" y="725424"/>
                </a:lnTo>
                <a:lnTo>
                  <a:pt x="48774" y="743712"/>
                </a:lnTo>
                <a:lnTo>
                  <a:pt x="56394" y="749154"/>
                </a:lnTo>
                <a:lnTo>
                  <a:pt x="56394" y="734568"/>
                </a:lnTo>
                <a:lnTo>
                  <a:pt x="57918" y="734568"/>
                </a:lnTo>
                <a:close/>
              </a:path>
              <a:path w="6643370" h="774700">
                <a:moveTo>
                  <a:pt x="57918" y="39624"/>
                </a:moveTo>
                <a:lnTo>
                  <a:pt x="56394" y="39624"/>
                </a:lnTo>
                <a:lnTo>
                  <a:pt x="56394" y="40894"/>
                </a:lnTo>
                <a:lnTo>
                  <a:pt x="57918" y="39624"/>
                </a:lnTo>
                <a:close/>
              </a:path>
              <a:path w="6643370" h="774700">
                <a:moveTo>
                  <a:pt x="67062" y="740664"/>
                </a:moveTo>
                <a:lnTo>
                  <a:pt x="56394" y="734568"/>
                </a:lnTo>
                <a:lnTo>
                  <a:pt x="56394" y="749154"/>
                </a:lnTo>
                <a:lnTo>
                  <a:pt x="65538" y="755686"/>
                </a:lnTo>
                <a:lnTo>
                  <a:pt x="65538" y="740664"/>
                </a:lnTo>
                <a:lnTo>
                  <a:pt x="67062" y="740664"/>
                </a:lnTo>
                <a:close/>
              </a:path>
              <a:path w="6643370" h="774700">
                <a:moveTo>
                  <a:pt x="67062" y="33528"/>
                </a:moveTo>
                <a:lnTo>
                  <a:pt x="65538" y="33528"/>
                </a:lnTo>
                <a:lnTo>
                  <a:pt x="65538" y="34398"/>
                </a:lnTo>
                <a:lnTo>
                  <a:pt x="67062" y="33528"/>
                </a:lnTo>
                <a:close/>
              </a:path>
              <a:path w="6643370" h="774700">
                <a:moveTo>
                  <a:pt x="6545586" y="768858"/>
                </a:moveTo>
                <a:lnTo>
                  <a:pt x="6545586" y="755904"/>
                </a:lnTo>
                <a:lnTo>
                  <a:pt x="6533394" y="758952"/>
                </a:lnTo>
                <a:lnTo>
                  <a:pt x="6509010" y="762000"/>
                </a:lnTo>
                <a:lnTo>
                  <a:pt x="134118" y="762000"/>
                </a:lnTo>
                <a:lnTo>
                  <a:pt x="109734" y="758952"/>
                </a:lnTo>
                <a:lnTo>
                  <a:pt x="97542" y="755904"/>
                </a:lnTo>
                <a:lnTo>
                  <a:pt x="86874" y="751332"/>
                </a:lnTo>
                <a:lnTo>
                  <a:pt x="86874" y="752856"/>
                </a:lnTo>
                <a:lnTo>
                  <a:pt x="65538" y="740664"/>
                </a:lnTo>
                <a:lnTo>
                  <a:pt x="65538" y="755686"/>
                </a:lnTo>
                <a:lnTo>
                  <a:pt x="70110" y="758952"/>
                </a:lnTo>
                <a:lnTo>
                  <a:pt x="94494" y="768096"/>
                </a:lnTo>
                <a:lnTo>
                  <a:pt x="106686" y="771144"/>
                </a:lnTo>
                <a:lnTo>
                  <a:pt x="120402" y="774192"/>
                </a:lnTo>
                <a:lnTo>
                  <a:pt x="6522726" y="774192"/>
                </a:lnTo>
                <a:lnTo>
                  <a:pt x="6536442" y="771144"/>
                </a:lnTo>
                <a:lnTo>
                  <a:pt x="6545586" y="768858"/>
                </a:lnTo>
                <a:close/>
              </a:path>
              <a:path w="6643370" h="774700">
                <a:moveTo>
                  <a:pt x="6545586" y="18669"/>
                </a:moveTo>
                <a:lnTo>
                  <a:pt x="6545586" y="18288"/>
                </a:lnTo>
                <a:lnTo>
                  <a:pt x="6544062" y="18288"/>
                </a:lnTo>
                <a:lnTo>
                  <a:pt x="6545586" y="18669"/>
                </a:lnTo>
                <a:close/>
              </a:path>
              <a:path w="6643370" h="774700">
                <a:moveTo>
                  <a:pt x="6577590" y="755686"/>
                </a:moveTo>
                <a:lnTo>
                  <a:pt x="6577590" y="740664"/>
                </a:lnTo>
                <a:lnTo>
                  <a:pt x="6556254" y="752856"/>
                </a:lnTo>
                <a:lnTo>
                  <a:pt x="6556254" y="751332"/>
                </a:lnTo>
                <a:lnTo>
                  <a:pt x="6544062" y="755904"/>
                </a:lnTo>
                <a:lnTo>
                  <a:pt x="6545586" y="755904"/>
                </a:lnTo>
                <a:lnTo>
                  <a:pt x="6545586" y="768858"/>
                </a:lnTo>
                <a:lnTo>
                  <a:pt x="6548634" y="768096"/>
                </a:lnTo>
                <a:lnTo>
                  <a:pt x="6573018" y="758952"/>
                </a:lnTo>
                <a:lnTo>
                  <a:pt x="6577590" y="755686"/>
                </a:lnTo>
                <a:close/>
              </a:path>
              <a:path w="6643370" h="774700">
                <a:moveTo>
                  <a:pt x="6577590" y="34398"/>
                </a:moveTo>
                <a:lnTo>
                  <a:pt x="6577590" y="33528"/>
                </a:lnTo>
                <a:lnTo>
                  <a:pt x="6576066" y="33528"/>
                </a:lnTo>
                <a:lnTo>
                  <a:pt x="6577590" y="34398"/>
                </a:lnTo>
                <a:close/>
              </a:path>
              <a:path w="6643370" h="774700">
                <a:moveTo>
                  <a:pt x="6586734" y="749154"/>
                </a:moveTo>
                <a:lnTo>
                  <a:pt x="6586734" y="734568"/>
                </a:lnTo>
                <a:lnTo>
                  <a:pt x="6576066" y="740664"/>
                </a:lnTo>
                <a:lnTo>
                  <a:pt x="6577590" y="740664"/>
                </a:lnTo>
                <a:lnTo>
                  <a:pt x="6577590" y="755686"/>
                </a:lnTo>
                <a:lnTo>
                  <a:pt x="6586734" y="749154"/>
                </a:lnTo>
                <a:close/>
              </a:path>
              <a:path w="6643370" h="774700">
                <a:moveTo>
                  <a:pt x="6586734" y="40894"/>
                </a:moveTo>
                <a:lnTo>
                  <a:pt x="6586734" y="39624"/>
                </a:lnTo>
                <a:lnTo>
                  <a:pt x="6585210" y="39624"/>
                </a:lnTo>
                <a:lnTo>
                  <a:pt x="6586734" y="40894"/>
                </a:lnTo>
                <a:close/>
              </a:path>
              <a:path w="6643370" h="774700">
                <a:moveTo>
                  <a:pt x="6629406" y="698754"/>
                </a:moveTo>
                <a:lnTo>
                  <a:pt x="6629406" y="652272"/>
                </a:lnTo>
                <a:lnTo>
                  <a:pt x="6627882" y="665988"/>
                </a:lnTo>
                <a:lnTo>
                  <a:pt x="6627882" y="664464"/>
                </a:lnTo>
                <a:lnTo>
                  <a:pt x="6624834" y="676656"/>
                </a:lnTo>
                <a:lnTo>
                  <a:pt x="6620262" y="688848"/>
                </a:lnTo>
                <a:lnTo>
                  <a:pt x="6620262" y="687324"/>
                </a:lnTo>
                <a:lnTo>
                  <a:pt x="6615690" y="697992"/>
                </a:lnTo>
                <a:lnTo>
                  <a:pt x="6609594" y="708660"/>
                </a:lnTo>
                <a:lnTo>
                  <a:pt x="6594354" y="726948"/>
                </a:lnTo>
                <a:lnTo>
                  <a:pt x="6594354" y="725424"/>
                </a:lnTo>
                <a:lnTo>
                  <a:pt x="6585210" y="734568"/>
                </a:lnTo>
                <a:lnTo>
                  <a:pt x="6586734" y="734568"/>
                </a:lnTo>
                <a:lnTo>
                  <a:pt x="6586734" y="749154"/>
                </a:lnTo>
                <a:lnTo>
                  <a:pt x="6594354" y="743712"/>
                </a:lnTo>
                <a:lnTo>
                  <a:pt x="6612642" y="725424"/>
                </a:lnTo>
                <a:lnTo>
                  <a:pt x="6620262" y="716280"/>
                </a:lnTo>
                <a:lnTo>
                  <a:pt x="6626358" y="704088"/>
                </a:lnTo>
                <a:lnTo>
                  <a:pt x="6629406" y="698754"/>
                </a:lnTo>
                <a:close/>
              </a:path>
            </a:pathLst>
          </a:custGeom>
          <a:solidFill>
            <a:srgbClr val="2F518E"/>
          </a:solidFill>
        </p:spPr>
        <p:txBody>
          <a:bodyPr wrap="square" lIns="0" tIns="0" rIns="0" bIns="0" rtlCol="0"/>
          <a:lstStyle/>
          <a:p>
            <a:pPr defTabSz="609585"/>
            <a:endParaRPr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14400" y="5088941"/>
            <a:ext cx="6248400" cy="749978"/>
          </a:xfrm>
          <a:prstGeom prst="rect">
            <a:avLst/>
          </a:prstGeom>
        </p:spPr>
        <p:txBody>
          <a:bodyPr vert="horz" wrap="square" lIns="0" tIns="11205" rIns="0" bIns="0" rtlCol="0">
            <a:spAutoFit/>
          </a:bodyPr>
          <a:lstStyle/>
          <a:p>
            <a:pPr algn="ctr" defTabSz="609585">
              <a:spcBef>
                <a:spcPts val="88"/>
              </a:spcBef>
            </a:pP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The majority of Club </a:t>
            </a:r>
            <a:r>
              <a:rPr sz="2400" spc="-9" dirty="0">
                <a:solidFill>
                  <a:srgbClr val="FFFFFF"/>
                </a:solidFill>
                <a:latin typeface="Calibri"/>
                <a:cs typeface="Calibri"/>
              </a:rPr>
              <a:t>members would 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400" spc="13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deemed</a:t>
            </a:r>
            <a:endParaRPr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120" algn="ctr" defTabSz="609585"/>
            <a:r>
              <a:rPr sz="2400" spc="13" dirty="0">
                <a:solidFill>
                  <a:srgbClr val="FFFFFF"/>
                </a:solidFill>
                <a:latin typeface="Calibri"/>
                <a:cs typeface="Calibri"/>
              </a:rPr>
              <a:t>“Responsible</a:t>
            </a:r>
            <a:r>
              <a:rPr sz="2400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3" dirty="0">
                <a:solidFill>
                  <a:srgbClr val="FFFFFF"/>
                </a:solidFill>
                <a:latin typeface="Calibri"/>
                <a:cs typeface="Calibri"/>
              </a:rPr>
              <a:t>Adults”</a:t>
            </a:r>
            <a:endParaRPr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0455D9-ACE7-49CB-A125-7B8302F7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66" y="1277472"/>
            <a:ext cx="2874661" cy="38328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6003CF-00E6-45FC-B5E3-C5CF14415D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65" y="2622177"/>
            <a:ext cx="1385012" cy="184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397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4324" y="181220"/>
            <a:ext cx="6362077" cy="1364966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pc="23" dirty="0">
                <a:solidFill>
                  <a:srgbClr val="C00000"/>
                </a:solidFill>
              </a:rPr>
              <a:t>Who is </a:t>
            </a:r>
            <a:r>
              <a:rPr dirty="0">
                <a:solidFill>
                  <a:srgbClr val="C00000"/>
                </a:solidFill>
              </a:rPr>
              <a:t>exempt </a:t>
            </a:r>
            <a:r>
              <a:rPr spc="9" dirty="0">
                <a:solidFill>
                  <a:srgbClr val="C00000"/>
                </a:solidFill>
              </a:rPr>
              <a:t>from</a:t>
            </a:r>
            <a:r>
              <a:rPr spc="-17" dirty="0">
                <a:solidFill>
                  <a:srgbClr val="C00000"/>
                </a:solidFill>
              </a:rPr>
              <a:t> </a:t>
            </a:r>
            <a:r>
              <a:rPr dirty="0">
                <a:solidFill>
                  <a:srgbClr val="C00000"/>
                </a:solidFill>
              </a:rPr>
              <a:t>screening?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72354" y="1801409"/>
            <a:ext cx="7253287" cy="4429190"/>
          </a:xfrm>
          <a:prstGeom prst="rect">
            <a:avLst/>
          </a:prstGeom>
        </p:spPr>
        <p:txBody>
          <a:bodyPr vert="horz" wrap="square" lIns="0" tIns="11205" rIns="0" bIns="0" rtlCol="0">
            <a:spAutoFit/>
          </a:bodyPr>
          <a:lstStyle/>
          <a:p>
            <a:pPr marL="11206" defTabSz="609585">
              <a:spcBef>
                <a:spcPts val="88"/>
              </a:spcBef>
              <a:tabLst>
                <a:tab pos="1141911" algn="l"/>
                <a:tab pos="2738236" algn="l"/>
              </a:tabLst>
            </a:pP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Answer:	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No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Volunteer</a:t>
            </a:r>
            <a:r>
              <a:rPr lang="en-AU" sz="247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is</a:t>
            </a:r>
            <a:r>
              <a:rPr sz="2471" spc="-13" dirty="0">
                <a:solidFill>
                  <a:srgbClr val="000000"/>
                </a:solidFill>
                <a:latin typeface="Calibri"/>
                <a:cs typeface="Calibri"/>
              </a:rPr>
              <a:t> exempt.</a:t>
            </a:r>
            <a:endParaRPr sz="2471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/>
            <a:endParaRPr sz="247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1206" defTabSz="609585">
              <a:lnSpc>
                <a:spcPts val="2413"/>
              </a:lnSpc>
            </a:pPr>
            <a:r>
              <a:rPr sz="2471" spc="23" dirty="0">
                <a:solidFill>
                  <a:srgbClr val="000000"/>
                </a:solidFill>
                <a:latin typeface="Calibri"/>
                <a:cs typeface="Calibri"/>
              </a:rPr>
              <a:t>Any adult </a:t>
            </a:r>
            <a:r>
              <a:rPr sz="2471" spc="9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who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falls 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under the </a:t>
            </a:r>
            <a:r>
              <a:rPr sz="2471" spc="-13" dirty="0">
                <a:solidFill>
                  <a:srgbClr val="000000"/>
                </a:solidFill>
                <a:latin typeface="Calibri"/>
                <a:cs typeface="Calibri"/>
              </a:rPr>
              <a:t>category 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sz="2471" spc="-6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i="1" spc="4" dirty="0">
                <a:solidFill>
                  <a:srgbClr val="000000"/>
                </a:solidFill>
                <a:latin typeface="Calibri"/>
                <a:cs typeface="Calibri"/>
              </a:rPr>
              <a:t>Volunteer</a:t>
            </a:r>
            <a:r>
              <a:rPr lang="en-AU" sz="2471" i="1" spc="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(as 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defined) shall be</a:t>
            </a:r>
            <a:r>
              <a:rPr sz="2471" spc="-17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screened.</a:t>
            </a:r>
            <a:endParaRPr sz="2471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44"/>
              </a:spcBef>
            </a:pPr>
            <a:endParaRPr sz="247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1206" defTabSz="609585"/>
            <a:r>
              <a:rPr sz="2471" spc="-17" dirty="0">
                <a:solidFill>
                  <a:srgbClr val="000000"/>
                </a:solidFill>
                <a:latin typeface="Calibri"/>
                <a:cs typeface="Calibri"/>
              </a:rPr>
              <a:t>Volunteer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screening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respect </a:t>
            </a:r>
            <a:r>
              <a:rPr sz="2471" spc="-4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sz="2471" spc="-40" dirty="0">
                <a:solidFill>
                  <a:srgbClr val="000000"/>
                </a:solidFill>
                <a:latin typeface="Calibri"/>
                <a:cs typeface="Calibri"/>
              </a:rPr>
              <a:t>Youth </a:t>
            </a:r>
            <a:r>
              <a:rPr sz="2471" spc="-13" dirty="0">
                <a:solidFill>
                  <a:srgbClr val="000000"/>
                </a:solidFill>
                <a:latin typeface="Calibri"/>
                <a:cs typeface="Calibri"/>
              </a:rPr>
              <a:t>Programs</a:t>
            </a:r>
            <a:r>
              <a:rPr sz="2471" spc="31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is:</a:t>
            </a:r>
          </a:p>
          <a:p>
            <a:pPr defTabSz="609585">
              <a:buFont typeface="Calibri"/>
              <a:buChar char="-"/>
            </a:pPr>
            <a:endParaRPr sz="247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53525" indent="-142319" defTabSz="609585">
              <a:spcBef>
                <a:spcPts val="4"/>
              </a:spcBef>
              <a:buFontTx/>
              <a:buChar char="-"/>
              <a:tabLst>
                <a:tab pos="154085" algn="l"/>
              </a:tabLst>
            </a:pP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471" spc="13" dirty="0">
                <a:solidFill>
                  <a:srgbClr val="000000"/>
                </a:solidFill>
                <a:latin typeface="Calibri"/>
                <a:cs typeface="Calibri"/>
              </a:rPr>
              <a:t>mandatory </a:t>
            </a:r>
            <a:r>
              <a:rPr sz="2471" spc="-13" dirty="0">
                <a:solidFill>
                  <a:srgbClr val="000000"/>
                </a:solidFill>
                <a:latin typeface="Calibri"/>
                <a:cs typeface="Calibri"/>
              </a:rPr>
              <a:t>Rotary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International</a:t>
            </a:r>
            <a:r>
              <a:rPr sz="2471" spc="-5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requirement.</a:t>
            </a:r>
            <a:endParaRPr sz="2471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buFont typeface="Calibri"/>
              <a:buChar char="-"/>
            </a:pPr>
            <a:endParaRPr sz="247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53525" indent="-142319" defTabSz="609585">
              <a:buFontTx/>
              <a:buChar char="-"/>
              <a:tabLst>
                <a:tab pos="154085" algn="l"/>
              </a:tabLst>
            </a:pPr>
            <a:r>
              <a:rPr sz="2471" dirty="0">
                <a:solidFill>
                  <a:srgbClr val="000000"/>
                </a:solidFill>
                <a:latin typeface="Calibri"/>
                <a:cs typeface="Calibri"/>
              </a:rPr>
              <a:t>an </a:t>
            </a:r>
            <a:r>
              <a:rPr sz="2471" spc="-9" dirty="0">
                <a:solidFill>
                  <a:srgbClr val="000000"/>
                </a:solidFill>
                <a:latin typeface="Calibri"/>
                <a:cs typeface="Calibri"/>
              </a:rPr>
              <a:t>Insurer requirement</a:t>
            </a:r>
            <a:br>
              <a:rPr lang="en-AU" sz="2471" spc="-9" dirty="0">
                <a:solidFill>
                  <a:srgbClr val="000000"/>
                </a:solidFill>
                <a:latin typeface="Calibri"/>
                <a:cs typeface="Calibri"/>
              </a:rPr>
            </a:br>
            <a:endParaRPr lang="en-AU" sz="2471" spc="-9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153525" indent="-142319" defTabSz="609585">
              <a:buFontTx/>
              <a:buChar char="-"/>
              <a:tabLst>
                <a:tab pos="154085" algn="l"/>
              </a:tabLst>
            </a:pPr>
            <a:r>
              <a:rPr lang="en-AU" sz="2471" spc="-9" dirty="0">
                <a:solidFill>
                  <a:srgbClr val="000000"/>
                </a:solidFill>
                <a:latin typeface="Calibri"/>
                <a:cs typeface="Calibri"/>
              </a:rPr>
              <a:t>A District Requirement</a:t>
            </a:r>
            <a:endParaRPr sz="2471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655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 what to do in the event of an allegation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4876800"/>
          </a:xfrm>
        </p:spPr>
        <p:txBody>
          <a:bodyPr>
            <a:normAutofit/>
          </a:bodyPr>
          <a:lstStyle/>
          <a:p>
            <a:pPr marL="571500" indent="-457200"/>
            <a:r>
              <a:rPr lang="en-AU" dirty="0">
                <a:solidFill>
                  <a:schemeClr val="bg1"/>
                </a:solidFill>
              </a:rPr>
              <a:t>RI guidelines must be followed.</a:t>
            </a:r>
          </a:p>
          <a:p>
            <a:pPr marL="114300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pPr marL="571500" indent="-457200"/>
            <a:r>
              <a:rPr lang="en-AU" dirty="0">
                <a:solidFill>
                  <a:schemeClr val="bg1"/>
                </a:solidFill>
              </a:rPr>
              <a:t>Found in the District Protection Policy.</a:t>
            </a:r>
          </a:p>
          <a:p>
            <a:pPr marL="114300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pPr marL="114300" indent="0" algn="r">
              <a:buNone/>
            </a:pPr>
            <a:r>
              <a:rPr lang="en-AU" sz="2400" dirty="0">
                <a:solidFill>
                  <a:schemeClr val="bg1"/>
                </a:solidFill>
              </a:rPr>
              <a:t>* </a:t>
            </a:r>
            <a:r>
              <a:rPr lang="en-AU" sz="1800" dirty="0">
                <a:solidFill>
                  <a:schemeClr val="bg1"/>
                </a:solidFill>
              </a:rPr>
              <a:t>Details of such allegations must be reported to RI within 72 hours.</a:t>
            </a:r>
          </a:p>
        </p:txBody>
      </p:sp>
    </p:spTree>
    <p:extLst>
      <p:ext uri="{BB962C8B-B14F-4D97-AF65-F5344CB8AC3E}">
        <p14:creationId xmlns:p14="http://schemas.microsoft.com/office/powerpoint/2010/main" val="139516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 WHAT ABOUT THE DETRACTORS?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5605"/>
            <a:ext cx="8229600" cy="50292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AU" dirty="0">
                <a:solidFill>
                  <a:schemeClr val="bg1"/>
                </a:solidFill>
              </a:rPr>
              <a:t>There is a simple answer……..</a:t>
            </a:r>
          </a:p>
          <a:p>
            <a:pPr marL="114300" indent="0">
              <a:buNone/>
            </a:pPr>
            <a:endParaRPr lang="en-AU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AU" b="1" i="1" dirty="0">
                <a:solidFill>
                  <a:schemeClr val="bg1"/>
                </a:solidFill>
              </a:rPr>
              <a:t>“We are asking nothing more than what you would expect if it were your son or daughter”</a:t>
            </a:r>
          </a:p>
          <a:p>
            <a:pPr marL="114300" indent="0">
              <a:buNone/>
            </a:pPr>
            <a:endParaRPr lang="en-AU" b="1" i="1" dirty="0">
              <a:solidFill>
                <a:schemeClr val="bg1"/>
              </a:solidFill>
            </a:endParaRPr>
          </a:p>
          <a:p>
            <a:pPr marL="114300" indent="0">
              <a:buNone/>
            </a:pPr>
            <a:r>
              <a:rPr lang="en-AU" dirty="0">
                <a:solidFill>
                  <a:schemeClr val="bg1"/>
                </a:solidFill>
              </a:rPr>
              <a:t>Be very proud of your efforts to protect young people entrusted to our care.</a:t>
            </a:r>
          </a:p>
        </p:txBody>
      </p:sp>
    </p:spTree>
    <p:extLst>
      <p:ext uri="{BB962C8B-B14F-4D97-AF65-F5344CB8AC3E}">
        <p14:creationId xmlns:p14="http://schemas.microsoft.com/office/powerpoint/2010/main" val="1710135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7471" y="343188"/>
            <a:ext cx="6362077" cy="74402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z="4765" spc="23" dirty="0">
                <a:solidFill>
                  <a:srgbClr val="C00000"/>
                </a:solidFill>
              </a:rPr>
              <a:t>Qu</a:t>
            </a:r>
            <a:r>
              <a:rPr sz="4765" dirty="0">
                <a:solidFill>
                  <a:srgbClr val="C00000"/>
                </a:solidFill>
              </a:rPr>
              <a:t>e</a:t>
            </a:r>
            <a:r>
              <a:rPr sz="4765" spc="-17" dirty="0">
                <a:solidFill>
                  <a:srgbClr val="C00000"/>
                </a:solidFill>
              </a:rPr>
              <a:t>s</a:t>
            </a:r>
            <a:r>
              <a:rPr sz="4765" spc="23" dirty="0">
                <a:solidFill>
                  <a:srgbClr val="C00000"/>
                </a:solidFill>
              </a:rPr>
              <a:t>t</a:t>
            </a:r>
            <a:r>
              <a:rPr sz="4765" spc="27" dirty="0">
                <a:solidFill>
                  <a:srgbClr val="C00000"/>
                </a:solidFill>
              </a:rPr>
              <a:t>i</a:t>
            </a:r>
            <a:r>
              <a:rPr sz="4765" spc="17" dirty="0">
                <a:solidFill>
                  <a:srgbClr val="C00000"/>
                </a:solidFill>
              </a:rPr>
              <a:t>o</a:t>
            </a:r>
            <a:r>
              <a:rPr sz="4765" spc="23" dirty="0">
                <a:solidFill>
                  <a:srgbClr val="C00000"/>
                </a:solidFill>
              </a:rPr>
              <a:t>n</a:t>
            </a:r>
            <a:r>
              <a:rPr sz="4765" spc="13" dirty="0">
                <a:solidFill>
                  <a:srgbClr val="C00000"/>
                </a:solidFill>
              </a:rPr>
              <a:t>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79F92C-6756-4D2A-9668-BDFE53CF71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137" y="1743751"/>
            <a:ext cx="6118412" cy="439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23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B935B9-3AE9-4028-91A4-CFDDA069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A0307F-7FFE-46FC-A39C-B891909BB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41" y="0"/>
            <a:ext cx="6727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6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1">
                <a:lumMod val="50000"/>
                <a:lumOff val="50000"/>
              </a:schemeClr>
            </a:gs>
            <a:gs pos="59000">
              <a:schemeClr val="tx1">
                <a:lumMod val="85000"/>
              </a:schemeClr>
            </a:gs>
            <a:gs pos="100000">
              <a:schemeClr val="tx1">
                <a:lumMod val="95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 rot="564275">
            <a:off x="5913709" y="1720551"/>
            <a:ext cx="933403" cy="3658071"/>
            <a:chOff x="7691718" y="71718"/>
            <a:chExt cx="1255058" cy="4918661"/>
          </a:xfrm>
          <a:solidFill>
            <a:schemeClr val="tx1">
              <a:lumMod val="85000"/>
              <a:alpha val="27000"/>
            </a:schemeClr>
          </a:solidFill>
        </p:grpSpPr>
        <p:sp>
          <p:nvSpPr>
            <p:cNvPr id="97" name="Rectangle 96"/>
            <p:cNvSpPr/>
            <p:nvPr/>
          </p:nvSpPr>
          <p:spPr>
            <a:xfrm>
              <a:off x="7691718" y="71718"/>
              <a:ext cx="1255058" cy="34245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7691718" y="3735321"/>
              <a:ext cx="1255058" cy="12550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 rot="491994">
            <a:off x="7729789" y="944283"/>
            <a:ext cx="1255059" cy="4918661"/>
            <a:chOff x="7691718" y="71718"/>
            <a:chExt cx="1255058" cy="4918661"/>
          </a:xfrm>
          <a:solidFill>
            <a:schemeClr val="tx1">
              <a:lumMod val="85000"/>
              <a:alpha val="27000"/>
            </a:schemeClr>
          </a:solidFill>
        </p:grpSpPr>
        <p:sp>
          <p:nvSpPr>
            <p:cNvPr id="100" name="Rectangle 99"/>
            <p:cNvSpPr/>
            <p:nvPr/>
          </p:nvSpPr>
          <p:spPr>
            <a:xfrm>
              <a:off x="7691718" y="71718"/>
              <a:ext cx="1255058" cy="34245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  <p:sp>
          <p:nvSpPr>
            <p:cNvPr id="101" name="Oval 100"/>
            <p:cNvSpPr/>
            <p:nvPr/>
          </p:nvSpPr>
          <p:spPr>
            <a:xfrm>
              <a:off x="7691718" y="3735321"/>
              <a:ext cx="1255058" cy="125505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04">
                <a:solidFill>
                  <a:srgbClr val="FFFFFF">
                    <a:alpha val="70000"/>
                  </a:srgbClr>
                </a:solidFill>
                <a:latin typeface="Calibri" panose="020F0502020204030204"/>
              </a:endParaRPr>
            </a:p>
          </p:txBody>
        </p:sp>
      </p:grpSp>
      <p:sp>
        <p:nvSpPr>
          <p:cNvPr id="92" name="TextBox 91"/>
          <p:cNvSpPr txBox="1"/>
          <p:nvPr/>
        </p:nvSpPr>
        <p:spPr>
          <a:xfrm rot="5400000">
            <a:off x="-540770" y="304509"/>
            <a:ext cx="15744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4400" b="1" spc="600" dirty="0">
                <a:solidFill>
                  <a:srgbClr val="000000">
                    <a:lumMod val="65000"/>
                    <a:lumOff val="35000"/>
                  </a:srgbClr>
                </a:solidFill>
                <a:latin typeface="Calibri" panose="020F0502020204030204"/>
              </a:rPr>
              <a:t>KIDS</a:t>
            </a:r>
          </a:p>
        </p:txBody>
      </p:sp>
      <p:cxnSp>
        <p:nvCxnSpPr>
          <p:cNvPr id="94" name="Straight Connector 93"/>
          <p:cNvCxnSpPr/>
          <p:nvPr/>
        </p:nvCxnSpPr>
        <p:spPr>
          <a:xfrm>
            <a:off x="504497" y="35471"/>
            <a:ext cx="0" cy="1267463"/>
          </a:xfrm>
          <a:prstGeom prst="line">
            <a:avLst/>
          </a:prstGeom>
          <a:ln w="539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box1">
            <a:extLst>
              <a:ext uri="{FF2B5EF4-FFF2-40B4-BE49-F238E27FC236}">
                <a16:creationId xmlns:a16="http://schemas.microsoft.com/office/drawing/2014/main" id="{E988687C-CDB4-48EC-B4BB-54FC2288B781}"/>
              </a:ext>
            </a:extLst>
          </p:cNvPr>
          <p:cNvGrpSpPr/>
          <p:nvPr/>
        </p:nvGrpSpPr>
        <p:grpSpPr>
          <a:xfrm>
            <a:off x="3172377" y="4711538"/>
            <a:ext cx="1534628" cy="1487457"/>
            <a:chOff x="3086082" y="3717117"/>
            <a:chExt cx="1354084" cy="1312463"/>
          </a:xfrm>
        </p:grpSpPr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D3D38FE1-A574-446D-803F-A18EEC6B8B08}"/>
                </a:ext>
              </a:extLst>
            </p:cNvPr>
            <p:cNvSpPr/>
            <p:nvPr/>
          </p:nvSpPr>
          <p:spPr>
            <a:xfrm>
              <a:off x="3086082" y="3803831"/>
              <a:ext cx="1123055" cy="112305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  <a:effectLst/>
            <a:scene3d>
              <a:camera prst="isometricOffAxis2Left"/>
              <a:lightRig rig="threePt" dir="t"/>
            </a:scene3d>
            <a:sp3d extrusionH="1143000">
              <a:bevelT w="25400" h="254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03BEEAF1-9F3A-40B5-AF48-7A25E2D3674A}"/>
                </a:ext>
              </a:extLst>
            </p:cNvPr>
            <p:cNvSpPr txBox="1"/>
            <p:nvPr/>
          </p:nvSpPr>
          <p:spPr>
            <a:xfrm rot="296672">
              <a:off x="3252020" y="3717117"/>
              <a:ext cx="1188146" cy="131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9066" b="1" dirty="0">
                  <a:solidFill>
                    <a:srgbClr val="FFFFFF"/>
                  </a:solidFill>
                  <a:latin typeface="Calibri" panose="020F0502020204030204"/>
                  <a:ea typeface="Helvetica" charset="0"/>
                  <a:cs typeface="Helvetica" charset="0"/>
                </a:rPr>
                <a:t>S</a:t>
              </a:r>
            </a:p>
          </p:txBody>
        </p:sp>
      </p:grpSp>
      <p:grpSp>
        <p:nvGrpSpPr>
          <p:cNvPr id="139" name="box2">
            <a:extLst>
              <a:ext uri="{FF2B5EF4-FFF2-40B4-BE49-F238E27FC236}">
                <a16:creationId xmlns:a16="http://schemas.microsoft.com/office/drawing/2014/main" id="{D10A7334-6514-48AD-9685-6DF72AC38F61}"/>
              </a:ext>
            </a:extLst>
          </p:cNvPr>
          <p:cNvGrpSpPr/>
          <p:nvPr/>
        </p:nvGrpSpPr>
        <p:grpSpPr>
          <a:xfrm>
            <a:off x="3172378" y="3415127"/>
            <a:ext cx="1576609" cy="1487458"/>
            <a:chOff x="3086082" y="2573224"/>
            <a:chExt cx="1391126" cy="1312462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9D5972B-50DA-4994-B9E2-45CFE47D5656}"/>
                </a:ext>
              </a:extLst>
            </p:cNvPr>
            <p:cNvSpPr/>
            <p:nvPr/>
          </p:nvSpPr>
          <p:spPr>
            <a:xfrm rot="341528">
              <a:off x="3086082" y="2627851"/>
              <a:ext cx="1123055" cy="112305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1143000">
              <a:bevelT w="25400" h="254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8AAE099D-FF10-4082-B9FF-29E15D9F55F2}"/>
                </a:ext>
              </a:extLst>
            </p:cNvPr>
            <p:cNvSpPr txBox="1"/>
            <p:nvPr/>
          </p:nvSpPr>
          <p:spPr>
            <a:xfrm rot="412013">
              <a:off x="3289062" y="2573224"/>
              <a:ext cx="1188146" cy="1312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9066" b="1" dirty="0">
                  <a:solidFill>
                    <a:srgbClr val="FFFFFF"/>
                  </a:solidFill>
                  <a:latin typeface="Calibri" panose="020F0502020204030204"/>
                  <a:ea typeface="Helvetica" charset="0"/>
                  <a:cs typeface="Helvetica" charset="0"/>
                </a:rPr>
                <a:t>D</a:t>
              </a:r>
            </a:p>
          </p:txBody>
        </p:sp>
      </p:grpSp>
      <p:grpSp>
        <p:nvGrpSpPr>
          <p:cNvPr id="142" name="box3">
            <a:extLst>
              <a:ext uri="{FF2B5EF4-FFF2-40B4-BE49-F238E27FC236}">
                <a16:creationId xmlns:a16="http://schemas.microsoft.com/office/drawing/2014/main" id="{E820A277-521B-4469-B807-D091AFC1AF91}"/>
              </a:ext>
            </a:extLst>
          </p:cNvPr>
          <p:cNvGrpSpPr/>
          <p:nvPr/>
        </p:nvGrpSpPr>
        <p:grpSpPr>
          <a:xfrm>
            <a:off x="3252902" y="1960247"/>
            <a:ext cx="1346565" cy="1487457"/>
            <a:chOff x="3157133" y="1289509"/>
            <a:chExt cx="1188146" cy="1312463"/>
          </a:xfrm>
        </p:grpSpPr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E4B63045-9893-4279-8BB1-AFB05DF605D5}"/>
                </a:ext>
              </a:extLst>
            </p:cNvPr>
            <p:cNvSpPr/>
            <p:nvPr/>
          </p:nvSpPr>
          <p:spPr>
            <a:xfrm rot="1183025">
              <a:off x="3189680" y="1401199"/>
              <a:ext cx="1123055" cy="11230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scene3d>
              <a:camera prst="isometricOffAxis2Left"/>
              <a:lightRig rig="threePt" dir="t"/>
            </a:scene3d>
            <a:sp3d extrusionH="1143000">
              <a:bevelT w="25400" h="254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1DF2DC8-B4DC-40DA-8641-8EAFE6261214}"/>
                </a:ext>
              </a:extLst>
            </p:cNvPr>
            <p:cNvSpPr txBox="1"/>
            <p:nvPr/>
          </p:nvSpPr>
          <p:spPr>
            <a:xfrm rot="1569270">
              <a:off x="3157133" y="1289509"/>
              <a:ext cx="1188146" cy="131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en-US" sz="9066" b="1" dirty="0">
                  <a:solidFill>
                    <a:srgbClr val="FFFFFF"/>
                  </a:solidFill>
                  <a:latin typeface="Calibri" panose="020F0502020204030204"/>
                  <a:ea typeface="Helvetica" charset="0"/>
                  <a:cs typeface="Helvetica" charset="0"/>
                </a:rPr>
                <a:t>I</a:t>
              </a:r>
            </a:p>
          </p:txBody>
        </p:sp>
      </p:grpSp>
      <p:grpSp>
        <p:nvGrpSpPr>
          <p:cNvPr id="145" name="guy">
            <a:extLst>
              <a:ext uri="{FF2B5EF4-FFF2-40B4-BE49-F238E27FC236}">
                <a16:creationId xmlns:a16="http://schemas.microsoft.com/office/drawing/2014/main" id="{75081198-7F83-4C2F-962C-89A47EAE8FB8}"/>
              </a:ext>
            </a:extLst>
          </p:cNvPr>
          <p:cNvGrpSpPr/>
          <p:nvPr/>
        </p:nvGrpSpPr>
        <p:grpSpPr>
          <a:xfrm flipH="1">
            <a:off x="5071967" y="3705720"/>
            <a:ext cx="1093799" cy="2376891"/>
            <a:chOff x="5247958" y="786765"/>
            <a:chExt cx="1449387" cy="3149600"/>
          </a:xfr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effectLst/>
          <a:scene3d>
            <a:camera prst="perspectiveHeroicExtremeLeftFacing"/>
            <a:lightRig rig="twoPt" dir="t"/>
          </a:scene3d>
        </p:grpSpPr>
        <p:sp>
          <p:nvSpPr>
            <p:cNvPr id="146" name="Freeform 25">
              <a:extLst>
                <a:ext uri="{FF2B5EF4-FFF2-40B4-BE49-F238E27FC236}">
                  <a16:creationId xmlns:a16="http://schemas.microsoft.com/office/drawing/2014/main" id="{02F86225-95BA-4E31-8948-F98ED5416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6583" y="786765"/>
              <a:ext cx="585787" cy="585788"/>
            </a:xfrm>
            <a:custGeom>
              <a:avLst/>
              <a:gdLst>
                <a:gd name="T0" fmla="*/ 825 w 1626"/>
                <a:gd name="T1" fmla="*/ 1625 h 1626"/>
                <a:gd name="T2" fmla="*/ 825 w 1626"/>
                <a:gd name="T3" fmla="*/ 1625 h 1626"/>
                <a:gd name="T4" fmla="*/ 1625 w 1626"/>
                <a:gd name="T5" fmla="*/ 825 h 1626"/>
                <a:gd name="T6" fmla="*/ 825 w 1626"/>
                <a:gd name="T7" fmla="*/ 0 h 1626"/>
                <a:gd name="T8" fmla="*/ 0 w 1626"/>
                <a:gd name="T9" fmla="*/ 825 h 1626"/>
                <a:gd name="T10" fmla="*/ 825 w 1626"/>
                <a:gd name="T11" fmla="*/ 1625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6" h="1626">
                  <a:moveTo>
                    <a:pt x="825" y="1625"/>
                  </a:moveTo>
                  <a:lnTo>
                    <a:pt x="825" y="1625"/>
                  </a:lnTo>
                  <a:cubicBezTo>
                    <a:pt x="1264" y="1625"/>
                    <a:pt x="1625" y="1264"/>
                    <a:pt x="1625" y="825"/>
                  </a:cubicBezTo>
                  <a:cubicBezTo>
                    <a:pt x="1625" y="362"/>
                    <a:pt x="1264" y="0"/>
                    <a:pt x="825" y="0"/>
                  </a:cubicBezTo>
                  <a:cubicBezTo>
                    <a:pt x="361" y="0"/>
                    <a:pt x="0" y="362"/>
                    <a:pt x="0" y="825"/>
                  </a:cubicBezTo>
                  <a:cubicBezTo>
                    <a:pt x="0" y="1264"/>
                    <a:pt x="361" y="1625"/>
                    <a:pt x="825" y="1625"/>
                  </a:cubicBezTo>
                </a:path>
              </a:pathLst>
            </a:custGeom>
            <a:grpFill/>
            <a:ln>
              <a:noFill/>
            </a:ln>
            <a:effectLst/>
            <a:sp3d extrusionH="177800" prstMaterial="powder"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47" name="Freeform 26">
              <a:extLst>
                <a:ext uri="{FF2B5EF4-FFF2-40B4-BE49-F238E27FC236}">
                  <a16:creationId xmlns:a16="http://schemas.microsoft.com/office/drawing/2014/main" id="{BBCED2C5-5908-49DB-A01F-668B8A6D4B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7958" y="1464628"/>
              <a:ext cx="1449387" cy="2471737"/>
            </a:xfrm>
            <a:custGeom>
              <a:avLst/>
              <a:gdLst>
                <a:gd name="T0" fmla="*/ 2478 w 4027"/>
                <a:gd name="T1" fmla="*/ 0 h 6866"/>
                <a:gd name="T2" fmla="*/ 2478 w 4027"/>
                <a:gd name="T3" fmla="*/ 0 h 6866"/>
                <a:gd name="T4" fmla="*/ 1523 w 4027"/>
                <a:gd name="T5" fmla="*/ 0 h 6866"/>
                <a:gd name="T6" fmla="*/ 0 w 4027"/>
                <a:gd name="T7" fmla="*/ 1523 h 6866"/>
                <a:gd name="T8" fmla="*/ 0 w 4027"/>
                <a:gd name="T9" fmla="*/ 3587 h 6866"/>
                <a:gd name="T10" fmla="*/ 362 w 4027"/>
                <a:gd name="T11" fmla="*/ 3948 h 6866"/>
                <a:gd name="T12" fmla="*/ 723 w 4027"/>
                <a:gd name="T13" fmla="*/ 3587 h 6866"/>
                <a:gd name="T14" fmla="*/ 723 w 4027"/>
                <a:gd name="T15" fmla="*/ 1523 h 6866"/>
                <a:gd name="T16" fmla="*/ 981 w 4027"/>
                <a:gd name="T17" fmla="*/ 929 h 6866"/>
                <a:gd name="T18" fmla="*/ 981 w 4027"/>
                <a:gd name="T19" fmla="*/ 6452 h 6866"/>
                <a:gd name="T20" fmla="*/ 1394 w 4027"/>
                <a:gd name="T21" fmla="*/ 6865 h 6866"/>
                <a:gd name="T22" fmla="*/ 1807 w 4027"/>
                <a:gd name="T23" fmla="*/ 6452 h 6866"/>
                <a:gd name="T24" fmla="*/ 1807 w 4027"/>
                <a:gd name="T25" fmla="*/ 3975 h 6866"/>
                <a:gd name="T26" fmla="*/ 2194 w 4027"/>
                <a:gd name="T27" fmla="*/ 3975 h 6866"/>
                <a:gd name="T28" fmla="*/ 2194 w 4027"/>
                <a:gd name="T29" fmla="*/ 6452 h 6866"/>
                <a:gd name="T30" fmla="*/ 2607 w 4027"/>
                <a:gd name="T31" fmla="*/ 6865 h 6866"/>
                <a:gd name="T32" fmla="*/ 3020 w 4027"/>
                <a:gd name="T33" fmla="*/ 6452 h 6866"/>
                <a:gd name="T34" fmla="*/ 3020 w 4027"/>
                <a:gd name="T35" fmla="*/ 929 h 6866"/>
                <a:gd name="T36" fmla="*/ 3304 w 4027"/>
                <a:gd name="T37" fmla="*/ 1523 h 6866"/>
                <a:gd name="T38" fmla="*/ 3304 w 4027"/>
                <a:gd name="T39" fmla="*/ 3587 h 6866"/>
                <a:gd name="T40" fmla="*/ 3666 w 4027"/>
                <a:gd name="T41" fmla="*/ 3948 h 6866"/>
                <a:gd name="T42" fmla="*/ 4026 w 4027"/>
                <a:gd name="T43" fmla="*/ 3587 h 6866"/>
                <a:gd name="T44" fmla="*/ 4026 w 4027"/>
                <a:gd name="T45" fmla="*/ 1523 h 6866"/>
                <a:gd name="T46" fmla="*/ 2478 w 4027"/>
                <a:gd name="T47" fmla="*/ 0 h 6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27" h="6866">
                  <a:moveTo>
                    <a:pt x="2478" y="0"/>
                  </a:moveTo>
                  <a:lnTo>
                    <a:pt x="2478" y="0"/>
                  </a:lnTo>
                  <a:cubicBezTo>
                    <a:pt x="1523" y="0"/>
                    <a:pt x="1523" y="0"/>
                    <a:pt x="1523" y="0"/>
                  </a:cubicBezTo>
                  <a:cubicBezTo>
                    <a:pt x="672" y="0"/>
                    <a:pt x="0" y="697"/>
                    <a:pt x="0" y="1523"/>
                  </a:cubicBezTo>
                  <a:cubicBezTo>
                    <a:pt x="0" y="3587"/>
                    <a:pt x="0" y="3587"/>
                    <a:pt x="0" y="3587"/>
                  </a:cubicBezTo>
                  <a:cubicBezTo>
                    <a:pt x="0" y="3768"/>
                    <a:pt x="156" y="3948"/>
                    <a:pt x="362" y="3948"/>
                  </a:cubicBezTo>
                  <a:cubicBezTo>
                    <a:pt x="542" y="3948"/>
                    <a:pt x="723" y="3768"/>
                    <a:pt x="723" y="3587"/>
                  </a:cubicBezTo>
                  <a:cubicBezTo>
                    <a:pt x="723" y="1523"/>
                    <a:pt x="723" y="1523"/>
                    <a:pt x="723" y="1523"/>
                  </a:cubicBezTo>
                  <a:cubicBezTo>
                    <a:pt x="723" y="1291"/>
                    <a:pt x="826" y="1084"/>
                    <a:pt x="981" y="929"/>
                  </a:cubicBezTo>
                  <a:cubicBezTo>
                    <a:pt x="981" y="6452"/>
                    <a:pt x="981" y="6452"/>
                    <a:pt x="981" y="6452"/>
                  </a:cubicBezTo>
                  <a:cubicBezTo>
                    <a:pt x="981" y="6684"/>
                    <a:pt x="1188" y="6865"/>
                    <a:pt x="1394" y="6865"/>
                  </a:cubicBezTo>
                  <a:cubicBezTo>
                    <a:pt x="1626" y="6865"/>
                    <a:pt x="1807" y="6684"/>
                    <a:pt x="1807" y="6452"/>
                  </a:cubicBezTo>
                  <a:cubicBezTo>
                    <a:pt x="1807" y="3975"/>
                    <a:pt x="1807" y="3975"/>
                    <a:pt x="1807" y="3975"/>
                  </a:cubicBezTo>
                  <a:cubicBezTo>
                    <a:pt x="2194" y="3975"/>
                    <a:pt x="2194" y="3975"/>
                    <a:pt x="2194" y="3975"/>
                  </a:cubicBezTo>
                  <a:cubicBezTo>
                    <a:pt x="2194" y="6452"/>
                    <a:pt x="2194" y="6452"/>
                    <a:pt x="2194" y="6452"/>
                  </a:cubicBezTo>
                  <a:cubicBezTo>
                    <a:pt x="2194" y="6684"/>
                    <a:pt x="2375" y="6865"/>
                    <a:pt x="2607" y="6865"/>
                  </a:cubicBezTo>
                  <a:cubicBezTo>
                    <a:pt x="2840" y="6865"/>
                    <a:pt x="3020" y="6684"/>
                    <a:pt x="3020" y="6452"/>
                  </a:cubicBezTo>
                  <a:cubicBezTo>
                    <a:pt x="3020" y="929"/>
                    <a:pt x="3020" y="929"/>
                    <a:pt x="3020" y="929"/>
                  </a:cubicBezTo>
                  <a:cubicBezTo>
                    <a:pt x="3201" y="1084"/>
                    <a:pt x="3304" y="1291"/>
                    <a:pt x="3304" y="1523"/>
                  </a:cubicBezTo>
                  <a:cubicBezTo>
                    <a:pt x="3304" y="3587"/>
                    <a:pt x="3304" y="3587"/>
                    <a:pt x="3304" y="3587"/>
                  </a:cubicBezTo>
                  <a:cubicBezTo>
                    <a:pt x="3304" y="3768"/>
                    <a:pt x="3459" y="3948"/>
                    <a:pt x="3666" y="3948"/>
                  </a:cubicBezTo>
                  <a:cubicBezTo>
                    <a:pt x="3846" y="3948"/>
                    <a:pt x="4026" y="3768"/>
                    <a:pt x="4026" y="3587"/>
                  </a:cubicBezTo>
                  <a:cubicBezTo>
                    <a:pt x="4026" y="1523"/>
                    <a:pt x="4026" y="1523"/>
                    <a:pt x="4026" y="1523"/>
                  </a:cubicBezTo>
                  <a:cubicBezTo>
                    <a:pt x="4026" y="697"/>
                    <a:pt x="3329" y="0"/>
                    <a:pt x="2478" y="0"/>
                  </a:cubicBezTo>
                </a:path>
              </a:pathLst>
            </a:custGeom>
            <a:grpFill/>
            <a:ln>
              <a:noFill/>
            </a:ln>
            <a:effectLst/>
            <a:sp3d extrusionH="177800" prstMaterial="powder"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48" name="box4">
            <a:extLst>
              <a:ext uri="{FF2B5EF4-FFF2-40B4-BE49-F238E27FC236}">
                <a16:creationId xmlns:a16="http://schemas.microsoft.com/office/drawing/2014/main" id="{F10AB34C-24E4-42B0-9B32-36ED3F1A7767}"/>
              </a:ext>
            </a:extLst>
          </p:cNvPr>
          <p:cNvGrpSpPr/>
          <p:nvPr/>
        </p:nvGrpSpPr>
        <p:grpSpPr>
          <a:xfrm>
            <a:off x="4466739" y="1155510"/>
            <a:ext cx="1511116" cy="1535980"/>
            <a:chOff x="4228167" y="579446"/>
            <a:chExt cx="1333338" cy="1355277"/>
          </a:xfrm>
        </p:grpSpPr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85388A0-5254-4D55-8556-54BEBBC62823}"/>
                </a:ext>
              </a:extLst>
            </p:cNvPr>
            <p:cNvSpPr/>
            <p:nvPr/>
          </p:nvSpPr>
          <p:spPr>
            <a:xfrm rot="2147931">
              <a:off x="4228167" y="579446"/>
              <a:ext cx="1123055" cy="1123055"/>
            </a:xfrm>
            <a:prstGeom prst="rect">
              <a:avLst/>
            </a:prstGeom>
            <a:ln>
              <a:noFill/>
            </a:ln>
            <a:scene3d>
              <a:camera prst="isometricOffAxis2Left"/>
              <a:lightRig rig="threePt" dir="t"/>
            </a:scene3d>
            <a:sp3d extrusionH="1143000">
              <a:bevelT w="25400" h="25400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1477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4390E27-C5AC-4A76-99F5-055E9A3C3D40}"/>
                </a:ext>
              </a:extLst>
            </p:cNvPr>
            <p:cNvSpPr txBox="1"/>
            <p:nvPr/>
          </p:nvSpPr>
          <p:spPr>
            <a:xfrm rot="2616277">
              <a:off x="4373359" y="622260"/>
              <a:ext cx="1188146" cy="1312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585"/>
              <a:r>
                <a:rPr lang="en-US" sz="9066" b="1" dirty="0">
                  <a:solidFill>
                    <a:srgbClr val="FFFFFF"/>
                  </a:solidFill>
                  <a:latin typeface="Calibri" panose="020F0502020204030204"/>
                  <a:ea typeface="Helvetica" charset="0"/>
                  <a:cs typeface="Helvetica" charset="0"/>
                </a:rPr>
                <a:t>K</a:t>
              </a:r>
            </a:p>
          </p:txBody>
        </p:sp>
      </p:grpSp>
      <p:grpSp>
        <p:nvGrpSpPr>
          <p:cNvPr id="151" name="topic3">
            <a:extLst>
              <a:ext uri="{FF2B5EF4-FFF2-40B4-BE49-F238E27FC236}">
                <a16:creationId xmlns:a16="http://schemas.microsoft.com/office/drawing/2014/main" id="{D4A85001-9266-4CEC-8B21-050B54006412}"/>
              </a:ext>
            </a:extLst>
          </p:cNvPr>
          <p:cNvGrpSpPr/>
          <p:nvPr/>
        </p:nvGrpSpPr>
        <p:grpSpPr>
          <a:xfrm>
            <a:off x="442367" y="1982004"/>
            <a:ext cx="3001523" cy="977201"/>
            <a:chOff x="677251" y="1308704"/>
            <a:chExt cx="2648402" cy="862236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6811E8E9-0904-4969-8086-C8C845C11A72}"/>
                </a:ext>
              </a:extLst>
            </p:cNvPr>
            <p:cNvGrpSpPr/>
            <p:nvPr/>
          </p:nvGrpSpPr>
          <p:grpSpPr>
            <a:xfrm rot="10800000" flipV="1">
              <a:off x="677251" y="1345036"/>
              <a:ext cx="2648402" cy="825904"/>
              <a:chOff x="4006525" y="1331710"/>
              <a:chExt cx="2537091" cy="825904"/>
            </a:xfrm>
            <a:gradFill flip="none" rotWithShape="1">
              <a:gsLst>
                <a:gs pos="100000">
                  <a:schemeClr val="tx1"/>
                </a:gs>
                <a:gs pos="59000">
                  <a:schemeClr val="tx1">
                    <a:lumMod val="95000"/>
                  </a:schemeClr>
                </a:gs>
                <a:gs pos="0">
                  <a:schemeClr val="tx2">
                    <a:lumMod val="9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55" name="Pentagon 79">
                <a:extLst>
                  <a:ext uri="{FF2B5EF4-FFF2-40B4-BE49-F238E27FC236}">
                    <a16:creationId xmlns:a16="http://schemas.microsoft.com/office/drawing/2014/main" id="{2F89812B-E739-412B-962F-BBBA9FF48577}"/>
                  </a:ext>
                </a:extLst>
              </p:cNvPr>
              <p:cNvSpPr/>
              <p:nvPr/>
            </p:nvSpPr>
            <p:spPr>
              <a:xfrm rot="10800000">
                <a:off x="4006525" y="1515817"/>
                <a:ext cx="748704" cy="46356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56" name="Rounded Rectangle 80">
                <a:extLst>
                  <a:ext uri="{FF2B5EF4-FFF2-40B4-BE49-F238E27FC236}">
                    <a16:creationId xmlns:a16="http://schemas.microsoft.com/office/drawing/2014/main" id="{E87A76D4-46C3-44BE-AF56-389649E79F6C}"/>
                  </a:ext>
                </a:extLst>
              </p:cNvPr>
              <p:cNvSpPr/>
              <p:nvPr/>
            </p:nvSpPr>
            <p:spPr>
              <a:xfrm>
                <a:off x="4113400" y="1331710"/>
                <a:ext cx="2430216" cy="82590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289FE35E-9739-4A13-92D1-C859335447DF}"/>
                </a:ext>
              </a:extLst>
            </p:cNvPr>
            <p:cNvSpPr/>
            <p:nvPr/>
          </p:nvSpPr>
          <p:spPr>
            <a:xfrm>
              <a:off x="716247" y="1592771"/>
              <a:ext cx="2390548" cy="542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133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What is involved in the policy and what do I need to do to comply with the law, Insurance, RI &amp; District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81E69C9-3482-4A4C-907B-06DBA1E29AC0}"/>
                </a:ext>
              </a:extLst>
            </p:cNvPr>
            <p:cNvSpPr txBox="1"/>
            <p:nvPr/>
          </p:nvSpPr>
          <p:spPr>
            <a:xfrm>
              <a:off x="727823" y="1308704"/>
              <a:ext cx="981377" cy="358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40" b="1" dirty="0">
                  <a:solidFill>
                    <a:srgbClr val="DB3F34"/>
                  </a:solidFill>
                  <a:latin typeface="Calibri" panose="020F0502020204030204"/>
                </a:rPr>
                <a:t>Involved</a:t>
              </a:r>
            </a:p>
          </p:txBody>
        </p:sp>
      </p:grpSp>
      <p:grpSp>
        <p:nvGrpSpPr>
          <p:cNvPr id="157" name="topic2">
            <a:extLst>
              <a:ext uri="{FF2B5EF4-FFF2-40B4-BE49-F238E27FC236}">
                <a16:creationId xmlns:a16="http://schemas.microsoft.com/office/drawing/2014/main" id="{595E1916-345E-4478-BC07-285AEAFF3638}"/>
              </a:ext>
            </a:extLst>
          </p:cNvPr>
          <p:cNvGrpSpPr/>
          <p:nvPr/>
        </p:nvGrpSpPr>
        <p:grpSpPr>
          <a:xfrm>
            <a:off x="623048" y="3413975"/>
            <a:ext cx="3001521" cy="961702"/>
            <a:chOff x="836673" y="2572204"/>
            <a:chExt cx="2648401" cy="848559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167DBD5C-3FC3-4BC5-9D7C-64D83D14D27D}"/>
                </a:ext>
              </a:extLst>
            </p:cNvPr>
            <p:cNvGrpSpPr/>
            <p:nvPr/>
          </p:nvGrpSpPr>
          <p:grpSpPr>
            <a:xfrm rot="10800000" flipV="1">
              <a:off x="836673" y="2594859"/>
              <a:ext cx="2648401" cy="825904"/>
              <a:chOff x="4006526" y="1331710"/>
              <a:chExt cx="2537090" cy="825904"/>
            </a:xfrm>
            <a:gradFill flip="none" rotWithShape="1">
              <a:gsLst>
                <a:gs pos="100000">
                  <a:schemeClr val="tx1"/>
                </a:gs>
                <a:gs pos="59000">
                  <a:schemeClr val="tx1">
                    <a:lumMod val="95000"/>
                  </a:schemeClr>
                </a:gs>
                <a:gs pos="0">
                  <a:schemeClr val="tx2">
                    <a:lumMod val="9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1" name="Pentagon 82">
                <a:extLst>
                  <a:ext uri="{FF2B5EF4-FFF2-40B4-BE49-F238E27FC236}">
                    <a16:creationId xmlns:a16="http://schemas.microsoft.com/office/drawing/2014/main" id="{401A1926-A794-4224-A5B9-A01DE2E7ED62}"/>
                  </a:ext>
                </a:extLst>
              </p:cNvPr>
              <p:cNvSpPr/>
              <p:nvPr/>
            </p:nvSpPr>
            <p:spPr>
              <a:xfrm rot="10800000">
                <a:off x="4006526" y="1515817"/>
                <a:ext cx="748704" cy="46356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62" name="Rounded Rectangle 83">
                <a:extLst>
                  <a:ext uri="{FF2B5EF4-FFF2-40B4-BE49-F238E27FC236}">
                    <a16:creationId xmlns:a16="http://schemas.microsoft.com/office/drawing/2014/main" id="{14EA9771-B9F9-436E-8F82-42724FC87116}"/>
                  </a:ext>
                </a:extLst>
              </p:cNvPr>
              <p:cNvSpPr/>
              <p:nvPr/>
            </p:nvSpPr>
            <p:spPr>
              <a:xfrm>
                <a:off x="4113400" y="1331710"/>
                <a:ext cx="2430216" cy="82590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89C8067C-702C-45B6-83D5-AF9FCAFCC9CF}"/>
                </a:ext>
              </a:extLst>
            </p:cNvPr>
            <p:cNvSpPr/>
            <p:nvPr/>
          </p:nvSpPr>
          <p:spPr>
            <a:xfrm>
              <a:off x="857433" y="2950781"/>
              <a:ext cx="2390548" cy="23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133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What test to apply “If in Doubt”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C89CCBFB-BE56-4F61-B986-93A514019B01}"/>
                </a:ext>
              </a:extLst>
            </p:cNvPr>
            <p:cNvSpPr txBox="1"/>
            <p:nvPr/>
          </p:nvSpPr>
          <p:spPr>
            <a:xfrm>
              <a:off x="887245" y="2572204"/>
              <a:ext cx="853684" cy="358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40" b="1" dirty="0">
                  <a:solidFill>
                    <a:srgbClr val="70AD47"/>
                  </a:solidFill>
                  <a:latin typeface="Calibri" panose="020F0502020204030204"/>
                </a:rPr>
                <a:t>Doubts</a:t>
              </a:r>
            </a:p>
          </p:txBody>
        </p:sp>
      </p:grpSp>
      <p:grpSp>
        <p:nvGrpSpPr>
          <p:cNvPr id="163" name="topic1">
            <a:extLst>
              <a:ext uri="{FF2B5EF4-FFF2-40B4-BE49-F238E27FC236}">
                <a16:creationId xmlns:a16="http://schemas.microsoft.com/office/drawing/2014/main" id="{0190B633-8968-47EA-98D4-FC13E713958D}"/>
              </a:ext>
            </a:extLst>
          </p:cNvPr>
          <p:cNvGrpSpPr/>
          <p:nvPr/>
        </p:nvGrpSpPr>
        <p:grpSpPr>
          <a:xfrm>
            <a:off x="104875" y="4895977"/>
            <a:ext cx="3001521" cy="936024"/>
            <a:chOff x="379462" y="3879859"/>
            <a:chExt cx="2648401" cy="825904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5C173B9-4099-4FCF-A0B3-1F41725DEF52}"/>
                </a:ext>
              </a:extLst>
            </p:cNvPr>
            <p:cNvGrpSpPr/>
            <p:nvPr/>
          </p:nvGrpSpPr>
          <p:grpSpPr>
            <a:xfrm rot="10800000" flipV="1">
              <a:off x="379462" y="3879859"/>
              <a:ext cx="2648401" cy="825904"/>
              <a:chOff x="4006526" y="1331710"/>
              <a:chExt cx="2537090" cy="825904"/>
            </a:xfrm>
            <a:gradFill flip="none" rotWithShape="1">
              <a:gsLst>
                <a:gs pos="100000">
                  <a:schemeClr val="tx1"/>
                </a:gs>
                <a:gs pos="59000">
                  <a:schemeClr val="tx1">
                    <a:lumMod val="95000"/>
                  </a:schemeClr>
                </a:gs>
                <a:gs pos="0">
                  <a:schemeClr val="tx2">
                    <a:lumMod val="9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7" name="Pentagon 85">
                <a:extLst>
                  <a:ext uri="{FF2B5EF4-FFF2-40B4-BE49-F238E27FC236}">
                    <a16:creationId xmlns:a16="http://schemas.microsoft.com/office/drawing/2014/main" id="{C16FC13A-8839-4D5D-963A-F2A8BF8E2B68}"/>
                  </a:ext>
                </a:extLst>
              </p:cNvPr>
              <p:cNvSpPr/>
              <p:nvPr/>
            </p:nvSpPr>
            <p:spPr>
              <a:xfrm rot="10800000">
                <a:off x="4006526" y="1515817"/>
                <a:ext cx="748704" cy="46356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68" name="Rounded Rectangle 86">
                <a:extLst>
                  <a:ext uri="{FF2B5EF4-FFF2-40B4-BE49-F238E27FC236}">
                    <a16:creationId xmlns:a16="http://schemas.microsoft.com/office/drawing/2014/main" id="{7F47EA3E-FCBA-48F3-B747-5EFE10B27A64}"/>
                  </a:ext>
                </a:extLst>
              </p:cNvPr>
              <p:cNvSpPr/>
              <p:nvPr/>
            </p:nvSpPr>
            <p:spPr>
              <a:xfrm>
                <a:off x="4113400" y="1331710"/>
                <a:ext cx="2430216" cy="82590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213E839B-2599-42EA-84C8-FFB408C505D8}"/>
                </a:ext>
              </a:extLst>
            </p:cNvPr>
            <p:cNvSpPr/>
            <p:nvPr/>
          </p:nvSpPr>
          <p:spPr>
            <a:xfrm>
              <a:off x="418458" y="4145896"/>
              <a:ext cx="2390548" cy="23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133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RI Working with youth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A76B5C46-B434-441F-BC32-F31653E8C75D}"/>
                </a:ext>
              </a:extLst>
            </p:cNvPr>
            <p:cNvSpPr txBox="1"/>
            <p:nvPr/>
          </p:nvSpPr>
          <p:spPr>
            <a:xfrm>
              <a:off x="413773" y="3879859"/>
              <a:ext cx="2262442" cy="358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40" b="1" dirty="0">
                  <a:solidFill>
                    <a:srgbClr val="5B9BD5"/>
                  </a:solidFill>
                  <a:latin typeface="Calibri" panose="020F0502020204030204"/>
                </a:rPr>
                <a:t>Statement of Conduct</a:t>
              </a:r>
            </a:p>
          </p:txBody>
        </p:sp>
      </p:grpSp>
      <p:grpSp>
        <p:nvGrpSpPr>
          <p:cNvPr id="169" name="topic5">
            <a:extLst>
              <a:ext uri="{FF2B5EF4-FFF2-40B4-BE49-F238E27FC236}">
                <a16:creationId xmlns:a16="http://schemas.microsoft.com/office/drawing/2014/main" id="{6196BDBD-6360-4D23-938C-36CD3C2F27A3}"/>
              </a:ext>
            </a:extLst>
          </p:cNvPr>
          <p:cNvGrpSpPr/>
          <p:nvPr/>
        </p:nvGrpSpPr>
        <p:grpSpPr>
          <a:xfrm>
            <a:off x="6015925" y="3947823"/>
            <a:ext cx="3001522" cy="936024"/>
            <a:chOff x="6018490" y="3043251"/>
            <a:chExt cx="2648401" cy="825904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88D444DF-644C-4E2A-A363-36A856792305}"/>
                </a:ext>
              </a:extLst>
            </p:cNvPr>
            <p:cNvGrpSpPr/>
            <p:nvPr/>
          </p:nvGrpSpPr>
          <p:grpSpPr>
            <a:xfrm>
              <a:off x="6018490" y="3043251"/>
              <a:ext cx="2648401" cy="825904"/>
              <a:chOff x="4006526" y="1331710"/>
              <a:chExt cx="2537090" cy="825904"/>
            </a:xfrm>
            <a:gradFill flip="none" rotWithShape="1">
              <a:gsLst>
                <a:gs pos="100000">
                  <a:schemeClr val="tx1"/>
                </a:gs>
                <a:gs pos="59000">
                  <a:schemeClr val="tx1">
                    <a:lumMod val="95000"/>
                  </a:schemeClr>
                </a:gs>
                <a:gs pos="0">
                  <a:schemeClr val="tx2">
                    <a:lumMod val="9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3" name="Pentagon 73">
                <a:extLst>
                  <a:ext uri="{FF2B5EF4-FFF2-40B4-BE49-F238E27FC236}">
                    <a16:creationId xmlns:a16="http://schemas.microsoft.com/office/drawing/2014/main" id="{994E6EFA-2231-45BA-BD30-C6DD05487062}"/>
                  </a:ext>
                </a:extLst>
              </p:cNvPr>
              <p:cNvSpPr/>
              <p:nvPr/>
            </p:nvSpPr>
            <p:spPr>
              <a:xfrm rot="10800000">
                <a:off x="4006526" y="1515817"/>
                <a:ext cx="748704" cy="46356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74" name="Rounded Rectangle 74">
                <a:extLst>
                  <a:ext uri="{FF2B5EF4-FFF2-40B4-BE49-F238E27FC236}">
                    <a16:creationId xmlns:a16="http://schemas.microsoft.com/office/drawing/2014/main" id="{B9FB194C-EE87-4D9A-993E-63BBF7E8847F}"/>
                  </a:ext>
                </a:extLst>
              </p:cNvPr>
              <p:cNvSpPr/>
              <p:nvPr/>
            </p:nvSpPr>
            <p:spPr>
              <a:xfrm>
                <a:off x="4113400" y="1331710"/>
                <a:ext cx="2430216" cy="82590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D67A964-62D9-40B6-AC29-672F08925289}"/>
                </a:ext>
              </a:extLst>
            </p:cNvPr>
            <p:cNvSpPr/>
            <p:nvPr/>
          </p:nvSpPr>
          <p:spPr>
            <a:xfrm>
              <a:off x="6198145" y="3420849"/>
              <a:ext cx="2390548" cy="23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133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When, how and why?</a:t>
              </a:r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F2D9649-6318-466F-89FF-F5B22DDCB595}"/>
                </a:ext>
              </a:extLst>
            </p:cNvPr>
            <p:cNvSpPr txBox="1"/>
            <p:nvPr/>
          </p:nvSpPr>
          <p:spPr>
            <a:xfrm>
              <a:off x="6214774" y="3071239"/>
              <a:ext cx="2092314" cy="358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40" b="1" dirty="0">
                  <a:solidFill>
                    <a:srgbClr val="FFC000">
                      <a:lumMod val="75000"/>
                    </a:srgbClr>
                  </a:solidFill>
                  <a:latin typeface="Calibri" panose="020F0502020204030204"/>
                </a:rPr>
                <a:t>Volunteer Screening</a:t>
              </a:r>
            </a:p>
          </p:txBody>
        </p:sp>
      </p:grpSp>
      <p:grpSp>
        <p:nvGrpSpPr>
          <p:cNvPr id="175" name="topic4">
            <a:extLst>
              <a:ext uri="{FF2B5EF4-FFF2-40B4-BE49-F238E27FC236}">
                <a16:creationId xmlns:a16="http://schemas.microsoft.com/office/drawing/2014/main" id="{687E8549-5AC4-4F1C-8DD7-EC888B1CDE12}"/>
              </a:ext>
            </a:extLst>
          </p:cNvPr>
          <p:cNvGrpSpPr/>
          <p:nvPr/>
        </p:nvGrpSpPr>
        <p:grpSpPr>
          <a:xfrm>
            <a:off x="6015925" y="1070721"/>
            <a:ext cx="3001521" cy="941791"/>
            <a:chOff x="5822206" y="504631"/>
            <a:chExt cx="2648401" cy="830991"/>
          </a:xfrm>
        </p:grpSpPr>
        <p:grpSp>
          <p:nvGrpSpPr>
            <p:cNvPr id="176" name="topic4">
              <a:extLst>
                <a:ext uri="{FF2B5EF4-FFF2-40B4-BE49-F238E27FC236}">
                  <a16:creationId xmlns:a16="http://schemas.microsoft.com/office/drawing/2014/main" id="{CD4E3AF4-7232-4D98-9FD5-63D81F6B9D4B}"/>
                </a:ext>
              </a:extLst>
            </p:cNvPr>
            <p:cNvGrpSpPr/>
            <p:nvPr/>
          </p:nvGrpSpPr>
          <p:grpSpPr>
            <a:xfrm>
              <a:off x="5822206" y="509718"/>
              <a:ext cx="2648401" cy="825904"/>
              <a:chOff x="4006526" y="1331710"/>
              <a:chExt cx="2537090" cy="825904"/>
            </a:xfrm>
            <a:gradFill flip="none" rotWithShape="1">
              <a:gsLst>
                <a:gs pos="100000">
                  <a:schemeClr val="tx1"/>
                </a:gs>
                <a:gs pos="59000">
                  <a:schemeClr val="tx1">
                    <a:lumMod val="95000"/>
                  </a:schemeClr>
                </a:gs>
                <a:gs pos="0">
                  <a:schemeClr val="tx2">
                    <a:lumMod val="90000"/>
                  </a:schemeClr>
                </a:gs>
              </a:gsLst>
              <a:lin ang="16200000" scaled="1"/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79" name="Pentagon 67">
                <a:extLst>
                  <a:ext uri="{FF2B5EF4-FFF2-40B4-BE49-F238E27FC236}">
                    <a16:creationId xmlns:a16="http://schemas.microsoft.com/office/drawing/2014/main" id="{56017008-A387-4E02-A900-DFC1FA962454}"/>
                  </a:ext>
                </a:extLst>
              </p:cNvPr>
              <p:cNvSpPr/>
              <p:nvPr/>
            </p:nvSpPr>
            <p:spPr>
              <a:xfrm rot="10800000">
                <a:off x="4006526" y="1515817"/>
                <a:ext cx="748704" cy="463560"/>
              </a:xfrm>
              <a:prstGeom prst="homePlat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  <p:sp>
            <p:nvSpPr>
              <p:cNvPr id="180" name="Rounded Rectangle 68">
                <a:extLst>
                  <a:ext uri="{FF2B5EF4-FFF2-40B4-BE49-F238E27FC236}">
                    <a16:creationId xmlns:a16="http://schemas.microsoft.com/office/drawing/2014/main" id="{F319AA17-C82A-45EC-966B-CF8602858DC3}"/>
                  </a:ext>
                </a:extLst>
              </p:cNvPr>
              <p:cNvSpPr/>
              <p:nvPr/>
            </p:nvSpPr>
            <p:spPr>
              <a:xfrm>
                <a:off x="4113400" y="1331710"/>
                <a:ext cx="2430216" cy="825904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1477">
                  <a:solidFill>
                    <a:srgbClr val="FFFFFF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3405D23D-20D8-49EA-9D49-59963E6579BB}"/>
                </a:ext>
              </a:extLst>
            </p:cNvPr>
            <p:cNvSpPr/>
            <p:nvPr/>
          </p:nvSpPr>
          <p:spPr>
            <a:xfrm>
              <a:off x="6006914" y="776730"/>
              <a:ext cx="2390548" cy="2353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09585"/>
              <a:r>
                <a:rPr lang="en-US" sz="1133" dirty="0">
                  <a:solidFill>
                    <a:srgbClr val="000000"/>
                  </a:solidFill>
                  <a:latin typeface="Helvetica" charset="0"/>
                  <a:ea typeface="Helvetica" charset="0"/>
                  <a:cs typeface="Helvetica" charset="0"/>
                </a:rPr>
                <a:t>Who are we talking about?. 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3B69E2EA-1493-434E-BE0A-1977A416A159}"/>
                </a:ext>
              </a:extLst>
            </p:cNvPr>
            <p:cNvSpPr txBox="1"/>
            <p:nvPr/>
          </p:nvSpPr>
          <p:spPr>
            <a:xfrm>
              <a:off x="6008194" y="504631"/>
              <a:ext cx="561806" cy="3584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585"/>
              <a:r>
                <a:rPr lang="en-US" sz="2040" b="1" dirty="0">
                  <a:solidFill>
                    <a:srgbClr val="4472C4"/>
                  </a:solidFill>
                  <a:latin typeface="Calibri" panose="020F0502020204030204"/>
                </a:rPr>
                <a:t>Kids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587C2DD-430C-4690-9607-DB5F6C4E6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24" y="-6038"/>
            <a:ext cx="2528865" cy="10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8419" y="345426"/>
            <a:ext cx="8583168" cy="1364966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pc="31" dirty="0">
                <a:solidFill>
                  <a:srgbClr val="C00000"/>
                </a:solidFill>
              </a:rPr>
              <a:t>RI </a:t>
            </a:r>
            <a:r>
              <a:rPr spc="9" dirty="0">
                <a:solidFill>
                  <a:srgbClr val="C00000"/>
                </a:solidFill>
              </a:rPr>
              <a:t>Statement </a:t>
            </a:r>
            <a:r>
              <a:rPr spc="23" dirty="0">
                <a:solidFill>
                  <a:srgbClr val="C00000"/>
                </a:solidFill>
              </a:rPr>
              <a:t>of </a:t>
            </a:r>
            <a:br>
              <a:rPr lang="en-AU" spc="23" dirty="0">
                <a:solidFill>
                  <a:srgbClr val="C00000"/>
                </a:solidFill>
              </a:rPr>
            </a:br>
            <a:r>
              <a:rPr spc="9" dirty="0">
                <a:solidFill>
                  <a:srgbClr val="C00000"/>
                </a:solidFill>
              </a:rPr>
              <a:t>Conduct </a:t>
            </a:r>
            <a:r>
              <a:rPr dirty="0">
                <a:solidFill>
                  <a:srgbClr val="C00000"/>
                </a:solidFill>
              </a:rPr>
              <a:t>for </a:t>
            </a:r>
            <a:r>
              <a:rPr spc="9" dirty="0">
                <a:solidFill>
                  <a:srgbClr val="C00000"/>
                </a:solidFill>
              </a:rPr>
              <a:t>Working </a:t>
            </a:r>
            <a:r>
              <a:rPr spc="35" dirty="0">
                <a:solidFill>
                  <a:srgbClr val="C00000"/>
                </a:solidFill>
              </a:rPr>
              <a:t>with</a:t>
            </a:r>
            <a:r>
              <a:rPr spc="-53" dirty="0">
                <a:solidFill>
                  <a:srgbClr val="C00000"/>
                </a:solidFill>
              </a:rPr>
              <a:t> </a:t>
            </a:r>
            <a:r>
              <a:rPr spc="-9" dirty="0">
                <a:solidFill>
                  <a:srgbClr val="C00000"/>
                </a:solidFill>
              </a:rPr>
              <a:t>Youth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4294967295"/>
          </p:nvPr>
        </p:nvSpPr>
        <p:spPr>
          <a:xfrm>
            <a:off x="280416" y="2131280"/>
            <a:ext cx="8583168" cy="3576703"/>
          </a:xfrm>
          <a:prstGeom prst="rect">
            <a:avLst/>
          </a:prstGeom>
        </p:spPr>
        <p:txBody>
          <a:bodyPr vert="horz" wrap="square" lIns="0" tIns="332123" rIns="0" bIns="0" rtlCol="0">
            <a:spAutoFit/>
          </a:bodyPr>
          <a:lstStyle/>
          <a:p>
            <a:pPr marL="94132" marR="4483">
              <a:lnSpc>
                <a:spcPts val="2665"/>
              </a:lnSpc>
              <a:spcBef>
                <a:spcPts val="424"/>
              </a:spcBef>
            </a:pP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“Rotary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International strives </a:t>
            </a:r>
            <a:r>
              <a:rPr sz="3600" i="1" spc="-23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create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maintain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  </a:t>
            </a:r>
            <a:r>
              <a:rPr sz="3600" i="1" spc="-17" dirty="0">
                <a:solidFill>
                  <a:schemeClr val="bg1"/>
                </a:solidFill>
                <a:latin typeface="Calibri"/>
                <a:cs typeface="Calibri"/>
              </a:rPr>
              <a:t>safe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environment for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all youth who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participate in  </a:t>
            </a:r>
            <a:r>
              <a:rPr sz="3600" i="1" spc="-17" dirty="0">
                <a:solidFill>
                  <a:schemeClr val="bg1"/>
                </a:solidFill>
                <a:latin typeface="Calibri"/>
                <a:cs typeface="Calibri"/>
              </a:rPr>
              <a:t>Rotary</a:t>
            </a:r>
            <a:r>
              <a:rPr sz="3600" i="1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activities.</a:t>
            </a:r>
          </a:p>
          <a:p>
            <a:pPr marL="94132" marR="210116">
              <a:lnSpc>
                <a:spcPts val="2665"/>
              </a:lnSpc>
              <a:spcBef>
                <a:spcPts val="719"/>
              </a:spcBef>
            </a:pPr>
            <a:r>
              <a:rPr sz="3600" i="1" spc="-111" dirty="0">
                <a:solidFill>
                  <a:schemeClr val="bg1"/>
                </a:solidFill>
                <a:latin typeface="Calibri"/>
                <a:cs typeface="Calibri"/>
              </a:rPr>
              <a:t>To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the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best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of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their </a:t>
            </a:r>
            <a:r>
              <a:rPr sz="3600" i="1" spc="-27" dirty="0">
                <a:solidFill>
                  <a:schemeClr val="bg1"/>
                </a:solidFill>
                <a:latin typeface="Calibri"/>
                <a:cs typeface="Calibri"/>
              </a:rPr>
              <a:t>ability,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Rotarians, Rotarians’ 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spouses and partners, and other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volunteers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must 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safeguard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the children and young people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they come  </a:t>
            </a:r>
            <a:r>
              <a:rPr sz="3600" i="1" spc="-23" dirty="0">
                <a:solidFill>
                  <a:schemeClr val="bg1"/>
                </a:solidFill>
                <a:latin typeface="Calibri"/>
                <a:cs typeface="Calibri"/>
              </a:rPr>
              <a:t>into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contact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with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and </a:t>
            </a:r>
            <a:r>
              <a:rPr sz="3600" i="1" spc="-9" dirty="0">
                <a:solidFill>
                  <a:schemeClr val="bg1"/>
                </a:solidFill>
                <a:latin typeface="Calibri"/>
                <a:cs typeface="Calibri"/>
              </a:rPr>
              <a:t>protect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them from </a:t>
            </a:r>
            <a:r>
              <a:rPr sz="3600" i="1" spc="-13" dirty="0">
                <a:solidFill>
                  <a:schemeClr val="bg1"/>
                </a:solidFill>
                <a:latin typeface="Calibri"/>
                <a:cs typeface="Calibri"/>
              </a:rPr>
              <a:t>physical,  </a:t>
            </a:r>
            <a:r>
              <a:rPr sz="3600" i="1" spc="-17" dirty="0">
                <a:solidFill>
                  <a:schemeClr val="bg1"/>
                </a:solidFill>
                <a:latin typeface="Calibri"/>
                <a:cs typeface="Calibri"/>
              </a:rPr>
              <a:t>sexual,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and emotional</a:t>
            </a:r>
            <a:r>
              <a:rPr sz="3600" i="1" spc="9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3600" i="1" spc="-4" dirty="0">
                <a:solidFill>
                  <a:schemeClr val="bg1"/>
                </a:solidFill>
                <a:latin typeface="Calibri"/>
                <a:cs typeface="Calibri"/>
              </a:rPr>
              <a:t>abuse”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80884" y="4894731"/>
            <a:ext cx="2425513" cy="228053"/>
          </a:xfrm>
          <a:prstGeom prst="rect">
            <a:avLst/>
          </a:prstGeom>
        </p:spPr>
        <p:txBody>
          <a:bodyPr vert="horz" wrap="square" lIns="0" tIns="10645" rIns="0" bIns="0" rtlCol="0">
            <a:spAutoFit/>
          </a:bodyPr>
          <a:lstStyle/>
          <a:p>
            <a:pPr marL="163051" indent="-151844" defTabSz="609585">
              <a:spcBef>
                <a:spcPts val="84"/>
              </a:spcBef>
              <a:buFont typeface="Arial"/>
              <a:buChar char="•"/>
              <a:tabLst>
                <a:tab pos="163611" algn="l"/>
              </a:tabLst>
            </a:pPr>
            <a:r>
              <a:rPr sz="1412" spc="-9" dirty="0">
                <a:solidFill>
                  <a:srgbClr val="FFFFFF"/>
                </a:solidFill>
                <a:latin typeface="Calibri"/>
                <a:cs typeface="Calibri"/>
              </a:rPr>
              <a:t>Source: </a:t>
            </a:r>
            <a:r>
              <a:rPr sz="1412" spc="-13" dirty="0">
                <a:solidFill>
                  <a:srgbClr val="FFFFFF"/>
                </a:solidFill>
                <a:latin typeface="Calibri"/>
                <a:cs typeface="Calibri"/>
              </a:rPr>
              <a:t>Rotary </a:t>
            </a:r>
            <a:r>
              <a:rPr sz="1412" spc="-4" dirty="0">
                <a:solidFill>
                  <a:srgbClr val="FFFFFF"/>
                </a:solidFill>
                <a:latin typeface="Calibri"/>
                <a:cs typeface="Calibri"/>
              </a:rPr>
              <a:t>Code of</a:t>
            </a:r>
            <a:r>
              <a:rPr sz="1412" spc="4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12" spc="-9" dirty="0">
                <a:solidFill>
                  <a:srgbClr val="FFFFFF"/>
                </a:solidFill>
                <a:latin typeface="Calibri"/>
                <a:cs typeface="Calibri"/>
              </a:rPr>
              <a:t>Policies</a:t>
            </a:r>
            <a:endParaRPr sz="1412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52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24579" y="632410"/>
            <a:ext cx="6362077" cy="662594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z="4236" spc="23" dirty="0">
                <a:solidFill>
                  <a:srgbClr val="C00000"/>
                </a:solidFill>
              </a:rPr>
              <a:t>Our</a:t>
            </a:r>
            <a:r>
              <a:rPr sz="4236" spc="-44" dirty="0">
                <a:solidFill>
                  <a:srgbClr val="C00000"/>
                </a:solidFill>
              </a:rPr>
              <a:t> </a:t>
            </a:r>
            <a:r>
              <a:rPr sz="4236" spc="13" dirty="0">
                <a:solidFill>
                  <a:srgbClr val="C00000"/>
                </a:solidFill>
              </a:rPr>
              <a:t>Obligations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06823" y="1367406"/>
            <a:ext cx="7597588" cy="4123188"/>
          </a:xfrm>
          <a:prstGeom prst="rect">
            <a:avLst/>
          </a:prstGeom>
        </p:spPr>
        <p:txBody>
          <a:bodyPr vert="horz" wrap="square" lIns="0" tIns="59952" rIns="0" bIns="0" rtlCol="0">
            <a:spAutoFit/>
          </a:bodyPr>
          <a:lstStyle/>
          <a:p>
            <a:pPr defTabSz="609585">
              <a:spcBef>
                <a:spcPts val="4"/>
              </a:spcBef>
            </a:pPr>
            <a:endParaRPr sz="6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68653" algn="ctr" defTabSz="609585"/>
            <a:r>
              <a:rPr sz="4800" dirty="0">
                <a:solidFill>
                  <a:srgbClr val="000000"/>
                </a:solidFill>
                <a:latin typeface="Calibri"/>
                <a:cs typeface="Calibri"/>
              </a:rPr>
              <a:t>When </a:t>
            </a:r>
            <a:r>
              <a:rPr sz="4800" spc="-4" dirty="0">
                <a:solidFill>
                  <a:srgbClr val="000000"/>
                </a:solidFill>
                <a:latin typeface="Calibri"/>
                <a:cs typeface="Calibri"/>
              </a:rPr>
              <a:t>in doubt apply the</a:t>
            </a:r>
            <a:r>
              <a:rPr sz="4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800" spc="-17" dirty="0">
                <a:solidFill>
                  <a:srgbClr val="000000"/>
                </a:solidFill>
                <a:latin typeface="Calibri"/>
                <a:cs typeface="Calibri"/>
              </a:rPr>
              <a:t>test:</a:t>
            </a:r>
            <a:endParaRPr sz="4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9"/>
              </a:spcBef>
            </a:pPr>
            <a:endParaRPr sz="6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68093" algn="ctr" defTabSz="609585"/>
            <a:r>
              <a:rPr sz="4800" i="1" spc="35" dirty="0">
                <a:solidFill>
                  <a:srgbClr val="000000"/>
                </a:solidFill>
                <a:latin typeface="Calibri"/>
                <a:cs typeface="Calibri"/>
              </a:rPr>
              <a:t>What </a:t>
            </a:r>
            <a:r>
              <a:rPr sz="4800" i="1" spc="44" dirty="0">
                <a:solidFill>
                  <a:srgbClr val="000000"/>
                </a:solidFill>
                <a:latin typeface="Calibri"/>
                <a:cs typeface="Calibri"/>
              </a:rPr>
              <a:t>would </a:t>
            </a:r>
            <a:r>
              <a:rPr sz="4800" i="1" spc="35" dirty="0">
                <a:solidFill>
                  <a:srgbClr val="000000"/>
                </a:solidFill>
                <a:latin typeface="Calibri"/>
                <a:cs typeface="Calibri"/>
              </a:rPr>
              <a:t>I </a:t>
            </a:r>
            <a:r>
              <a:rPr sz="4800" i="1" spc="23" dirty="0">
                <a:solidFill>
                  <a:srgbClr val="000000"/>
                </a:solidFill>
                <a:latin typeface="Calibri"/>
                <a:cs typeface="Calibri"/>
              </a:rPr>
              <a:t>expect </a:t>
            </a:r>
            <a:r>
              <a:rPr sz="4800" i="1" spc="31" dirty="0">
                <a:solidFill>
                  <a:srgbClr val="000000"/>
                </a:solidFill>
                <a:latin typeface="Calibri"/>
                <a:cs typeface="Calibri"/>
              </a:rPr>
              <a:t>if </a:t>
            </a:r>
            <a:r>
              <a:rPr sz="4800" i="1" spc="35" dirty="0">
                <a:solidFill>
                  <a:srgbClr val="000000"/>
                </a:solidFill>
                <a:latin typeface="Calibri"/>
                <a:cs typeface="Calibri"/>
              </a:rPr>
              <a:t>it </a:t>
            </a:r>
            <a:r>
              <a:rPr sz="4800" i="1" spc="44" dirty="0">
                <a:solidFill>
                  <a:srgbClr val="000000"/>
                </a:solidFill>
                <a:latin typeface="Calibri"/>
                <a:cs typeface="Calibri"/>
              </a:rPr>
              <a:t>were </a:t>
            </a:r>
            <a:r>
              <a:rPr sz="4800" i="1" spc="27" dirty="0">
                <a:solidFill>
                  <a:srgbClr val="000000"/>
                </a:solidFill>
                <a:latin typeface="Calibri"/>
                <a:cs typeface="Calibri"/>
              </a:rPr>
              <a:t>my</a:t>
            </a:r>
            <a:r>
              <a:rPr sz="4800" i="1" spc="-3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800" i="1" spc="23" dirty="0">
                <a:solidFill>
                  <a:srgbClr val="000000"/>
                </a:solidFill>
                <a:latin typeface="Calibri"/>
                <a:cs typeface="Calibri"/>
              </a:rPr>
              <a:t>child</a:t>
            </a:r>
            <a:r>
              <a:rPr lang="en-AU" sz="4800" i="1" spc="23" dirty="0">
                <a:solidFill>
                  <a:srgbClr val="000000"/>
                </a:solidFill>
                <a:latin typeface="Calibri"/>
                <a:cs typeface="Calibri"/>
              </a:rPr>
              <a:t> or grandchild</a:t>
            </a:r>
            <a:r>
              <a:rPr sz="4800" i="1" spc="23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  <a:endParaRPr sz="48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291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826" y="492973"/>
            <a:ext cx="6362077" cy="499472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z="3176" spc="13" dirty="0">
                <a:solidFill>
                  <a:srgbClr val="C00000"/>
                </a:solidFill>
              </a:rPr>
              <a:t>Rotary </a:t>
            </a:r>
            <a:r>
              <a:rPr sz="3176" spc="-9" dirty="0">
                <a:solidFill>
                  <a:srgbClr val="C00000"/>
                </a:solidFill>
              </a:rPr>
              <a:t>Youth </a:t>
            </a:r>
            <a:r>
              <a:rPr sz="3176" dirty="0">
                <a:solidFill>
                  <a:srgbClr val="C00000"/>
                </a:solidFill>
              </a:rPr>
              <a:t>Program</a:t>
            </a:r>
            <a:r>
              <a:rPr sz="3176" spc="23" dirty="0">
                <a:solidFill>
                  <a:srgbClr val="C00000"/>
                </a:solidFill>
              </a:rPr>
              <a:t> Authorities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143000" y="1600200"/>
            <a:ext cx="7467600" cy="3615733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13773" marR="915546" indent="-302567" defTabSz="609585">
              <a:spcBef>
                <a:spcPts val="1275"/>
              </a:spcBef>
              <a:buClr>
                <a:srgbClr val="C00000"/>
              </a:buClr>
              <a:buFont typeface="Microsoft Sans Serif"/>
              <a:buChar char="•"/>
              <a:tabLst>
                <a:tab pos="313214" algn="l"/>
                <a:tab pos="313773" algn="l"/>
              </a:tabLst>
            </a:pP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Each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State </a:t>
            </a: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and </a:t>
            </a:r>
            <a:r>
              <a:rPr sz="3200" spc="-27" dirty="0">
                <a:solidFill>
                  <a:srgbClr val="000000"/>
                </a:solidFill>
                <a:latin typeface="Calibri"/>
                <a:cs typeface="Calibri"/>
              </a:rPr>
              <a:t>Territory </a:t>
            </a:r>
            <a:r>
              <a:rPr sz="32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Australia.</a:t>
            </a:r>
            <a:endParaRPr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13773" marR="239813" indent="-302567" defTabSz="609585">
              <a:spcBef>
                <a:spcPts val="701"/>
              </a:spcBef>
              <a:buClr>
                <a:srgbClr val="C00000"/>
              </a:buClr>
              <a:buFont typeface="Microsoft Sans Serif"/>
              <a:buChar char="•"/>
              <a:tabLst>
                <a:tab pos="313214" algn="l"/>
                <a:tab pos="313773" algn="l"/>
              </a:tabLst>
            </a:pP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National Coordinating Committee </a:t>
            </a:r>
            <a:r>
              <a:rPr sz="3200" spc="-17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International  </a:t>
            </a: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Secondary </a:t>
            </a:r>
            <a:r>
              <a:rPr sz="3600" spc="-9" dirty="0">
                <a:solidFill>
                  <a:srgbClr val="000000"/>
                </a:solidFill>
                <a:latin typeface="Calibri"/>
                <a:cs typeface="Calibri"/>
              </a:rPr>
              <a:t>Student</a:t>
            </a: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 Exchange </a:t>
            </a: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(NCCISSE) </a:t>
            </a:r>
            <a:r>
              <a:rPr sz="3200" spc="-13" dirty="0">
                <a:solidFill>
                  <a:srgbClr val="000000"/>
                </a:solidFill>
                <a:latin typeface="Calibri"/>
                <a:cs typeface="Calibri"/>
              </a:rPr>
              <a:t>oversees</a:t>
            </a:r>
            <a:r>
              <a:rPr sz="3200" spc="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legislation.</a:t>
            </a:r>
            <a:endParaRPr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13773" indent="-302567" defTabSz="609585">
              <a:spcBef>
                <a:spcPts val="1556"/>
              </a:spcBef>
              <a:buClr>
                <a:srgbClr val="C00000"/>
              </a:buClr>
              <a:buFont typeface="Microsoft Sans Serif"/>
              <a:buChar char="•"/>
              <a:tabLst>
                <a:tab pos="313214" algn="l"/>
                <a:tab pos="313773" algn="l"/>
              </a:tabLst>
            </a:pPr>
            <a:r>
              <a:rPr sz="3200" spc="13" dirty="0">
                <a:solidFill>
                  <a:srgbClr val="000000"/>
                </a:solidFill>
                <a:latin typeface="Calibri"/>
                <a:cs typeface="Calibri"/>
              </a:rPr>
              <a:t>Rotary International</a:t>
            </a:r>
            <a:r>
              <a:rPr sz="3200" spc="4" dirty="0">
                <a:solidFill>
                  <a:srgbClr val="000000"/>
                </a:solidFill>
                <a:latin typeface="Calibri"/>
                <a:cs typeface="Calibri"/>
              </a:rPr>
              <a:t>.</a:t>
            </a:r>
            <a:endParaRPr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13773" indent="-302567" defTabSz="609585">
              <a:spcBef>
                <a:spcPts val="1972"/>
              </a:spcBef>
              <a:buClr>
                <a:srgbClr val="C00000"/>
              </a:buClr>
              <a:buFont typeface="Microsoft Sans Serif"/>
              <a:buChar char="•"/>
              <a:tabLst>
                <a:tab pos="313214" algn="l"/>
                <a:tab pos="313773" algn="l"/>
              </a:tabLst>
            </a:pPr>
            <a:r>
              <a:rPr sz="3200" spc="-17" dirty="0">
                <a:solidFill>
                  <a:srgbClr val="000000"/>
                </a:solidFill>
                <a:latin typeface="Calibri"/>
                <a:cs typeface="Calibri"/>
              </a:rPr>
              <a:t>Rotary’s </a:t>
            </a:r>
            <a:r>
              <a:rPr sz="3200" spc="-4" dirty="0">
                <a:solidFill>
                  <a:srgbClr val="000000"/>
                </a:solidFill>
                <a:latin typeface="Calibri"/>
                <a:cs typeface="Calibri"/>
              </a:rPr>
              <a:t>Liability </a:t>
            </a:r>
            <a:r>
              <a:rPr sz="3200" spc="-9" dirty="0">
                <a:solidFill>
                  <a:srgbClr val="000000"/>
                </a:solidFill>
                <a:latin typeface="Calibri"/>
                <a:cs typeface="Calibri"/>
              </a:rPr>
              <a:t>insurer.</a:t>
            </a:r>
            <a:endParaRPr sz="32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312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471" y="331564"/>
            <a:ext cx="8875059" cy="68785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pc="-9" dirty="0">
                <a:solidFill>
                  <a:srgbClr val="C00000"/>
                </a:solidFill>
              </a:rPr>
              <a:t>Youth </a:t>
            </a:r>
            <a:r>
              <a:rPr spc="4" dirty="0">
                <a:solidFill>
                  <a:srgbClr val="C00000"/>
                </a:solidFill>
              </a:rPr>
              <a:t>Protection</a:t>
            </a:r>
            <a:r>
              <a:rPr spc="23" dirty="0">
                <a:solidFill>
                  <a:srgbClr val="C00000"/>
                </a:solidFill>
              </a:rPr>
              <a:t> </a:t>
            </a:r>
            <a:r>
              <a:rPr spc="13" dirty="0">
                <a:solidFill>
                  <a:srgbClr val="C00000"/>
                </a:solidFill>
              </a:rPr>
              <a:t>compliance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5DD7F-6890-42BA-8498-DB68B47E9740}"/>
              </a:ext>
            </a:extLst>
          </p:cNvPr>
          <p:cNvSpPr txBox="1"/>
          <p:nvPr/>
        </p:nvSpPr>
        <p:spPr>
          <a:xfrm>
            <a:off x="609600" y="1143000"/>
            <a:ext cx="7315200" cy="806824"/>
          </a:xfrm>
          <a:prstGeom prst="rect">
            <a:avLst/>
          </a:prstGeom>
        </p:spPr>
        <p:txBody>
          <a:bodyPr vert="horz" wrap="none" lIns="80683" tIns="40341" rIns="80683" bIns="40341" rtlCol="0" anchor="ctr">
            <a:normAutofit/>
          </a:bodyPr>
          <a:lstStyle/>
          <a:p>
            <a:pPr defTabSz="609585">
              <a:spcBef>
                <a:spcPct val="0"/>
              </a:spcBef>
            </a:pPr>
            <a:r>
              <a:rPr lang="en-AU" sz="3200" spc="-4" dirty="0">
                <a:solidFill>
                  <a:srgbClr val="000000"/>
                </a:solidFill>
                <a:latin typeface="Calibri"/>
                <a:cs typeface="Calibri"/>
              </a:rPr>
              <a:t>Clubs </a:t>
            </a:r>
            <a:r>
              <a:rPr lang="en-AU" sz="3200" spc="-9" dirty="0">
                <a:solidFill>
                  <a:srgbClr val="000000"/>
                </a:solidFill>
                <a:latin typeface="Calibri"/>
                <a:cs typeface="Calibri"/>
              </a:rPr>
              <a:t>that participate </a:t>
            </a:r>
            <a:r>
              <a:rPr lang="en-AU" sz="32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lang="en-AU" sz="3200" spc="-17" dirty="0">
                <a:solidFill>
                  <a:srgbClr val="000000"/>
                </a:solidFill>
                <a:latin typeface="Calibri"/>
                <a:cs typeface="Calibri"/>
              </a:rPr>
              <a:t>any </a:t>
            </a:r>
            <a:r>
              <a:rPr lang="en-AU" sz="3200" spc="-40" dirty="0">
                <a:solidFill>
                  <a:srgbClr val="000000"/>
                </a:solidFill>
                <a:latin typeface="Calibri"/>
                <a:cs typeface="Calibri"/>
              </a:rPr>
              <a:t>Youth </a:t>
            </a:r>
            <a:r>
              <a:rPr lang="en-AU" sz="3200" spc="-13" dirty="0">
                <a:solidFill>
                  <a:srgbClr val="000000"/>
                </a:solidFill>
                <a:latin typeface="Calibri"/>
                <a:cs typeface="Calibri"/>
              </a:rPr>
              <a:t>Program</a:t>
            </a:r>
            <a:r>
              <a:rPr lang="en-AU" sz="3200" spc="23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AU" sz="3200" spc="-4" dirty="0">
                <a:solidFill>
                  <a:srgbClr val="000000"/>
                </a:solidFill>
                <a:latin typeface="Calibri"/>
                <a:cs typeface="Calibri"/>
              </a:rPr>
              <a:t>shall:</a:t>
            </a:r>
            <a:endParaRPr lang="en-AU" sz="3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806846">
              <a:spcBef>
                <a:spcPct val="0"/>
              </a:spcBef>
            </a:pPr>
            <a:endParaRPr lang="en-AU" sz="3200" dirty="0">
              <a:solidFill>
                <a:srgbClr val="000000"/>
              </a:solidFill>
              <a:latin typeface="Perpetua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3372F6-2842-4EC5-AC0F-A5688CC36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724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AU" sz="2400" dirty="0">
                <a:solidFill>
                  <a:schemeClr val="bg1"/>
                </a:solidFill>
              </a:rPr>
              <a:t>Have a club Youth Protection Officer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solidFill>
                  <a:schemeClr val="bg1"/>
                </a:solidFill>
              </a:rPr>
              <a:t>Complete a signed compliance declaration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solidFill>
                  <a:schemeClr val="bg1"/>
                </a:solidFill>
              </a:rPr>
              <a:t>Maintain a Register of Volunteer Declarations</a:t>
            </a:r>
          </a:p>
          <a:p>
            <a:r>
              <a:rPr lang="en-AU" sz="2400" dirty="0">
                <a:solidFill>
                  <a:schemeClr val="bg1"/>
                </a:solidFill>
              </a:rPr>
              <a:t>Provide copies of Volunteer Declarations to District for records retention purposes.</a:t>
            </a:r>
          </a:p>
          <a:p>
            <a:r>
              <a:rPr lang="en-AU" sz="2400" dirty="0">
                <a:solidFill>
                  <a:schemeClr val="bg1"/>
                </a:solidFill>
              </a:rPr>
              <a:t>Complete and return their annual Insurance and Protection Declaration to the DIO prior to renewal.</a:t>
            </a:r>
          </a:p>
          <a:p>
            <a:pPr>
              <a:lnSpc>
                <a:spcPct val="150000"/>
              </a:lnSpc>
            </a:pPr>
            <a:r>
              <a:rPr lang="en-AU" sz="2400" dirty="0">
                <a:solidFill>
                  <a:schemeClr val="bg1"/>
                </a:solidFill>
              </a:rPr>
              <a:t>Assign one club meeting per year for information &amp; training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AU" sz="2400" dirty="0">
                <a:solidFill>
                  <a:schemeClr val="bg1"/>
                </a:solidFill>
              </a:rPr>
              <a:t>NSW Only – Shall be registered under Office of Children's Guardian and Verify WWC on line</a:t>
            </a:r>
          </a:p>
        </p:txBody>
      </p:sp>
    </p:spTree>
    <p:extLst>
      <p:ext uri="{BB962C8B-B14F-4D97-AF65-F5344CB8AC3E}">
        <p14:creationId xmlns:p14="http://schemas.microsoft.com/office/powerpoint/2010/main" val="2322114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4470" y="77319"/>
            <a:ext cx="8875059" cy="687857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pc="-9" dirty="0">
                <a:solidFill>
                  <a:srgbClr val="C00000"/>
                </a:solidFill>
              </a:rPr>
              <a:t>Youth </a:t>
            </a:r>
            <a:r>
              <a:rPr spc="4" dirty="0">
                <a:solidFill>
                  <a:srgbClr val="C00000"/>
                </a:solidFill>
              </a:rPr>
              <a:t>Pro</a:t>
            </a:r>
            <a:r>
              <a:rPr lang="en-AU" spc="4" dirty="0">
                <a:solidFill>
                  <a:srgbClr val="C00000"/>
                </a:solidFill>
              </a:rPr>
              <a:t>grams Club</a:t>
            </a:r>
            <a:r>
              <a:rPr spc="23" dirty="0">
                <a:solidFill>
                  <a:srgbClr val="C00000"/>
                </a:solidFill>
              </a:rPr>
              <a:t> </a:t>
            </a:r>
            <a:r>
              <a:rPr spc="13" dirty="0">
                <a:solidFill>
                  <a:srgbClr val="C00000"/>
                </a:solidFill>
              </a:rPr>
              <a:t>c</a:t>
            </a:r>
            <a:r>
              <a:rPr lang="en-AU" spc="13" dirty="0" err="1">
                <a:solidFill>
                  <a:srgbClr val="C00000"/>
                </a:solidFill>
              </a:rPr>
              <a:t>ertification</a:t>
            </a:r>
            <a:endParaRPr spc="13" dirty="0">
              <a:solidFill>
                <a:srgbClr val="C00000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67CB3-0C06-4E24-B8BF-18F70A83E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4816EA-144D-414C-B1CC-509A102A6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755315"/>
            <a:ext cx="3742488" cy="57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37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942" y="333202"/>
            <a:ext cx="8606117" cy="608285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z="3883" spc="23" dirty="0">
                <a:solidFill>
                  <a:srgbClr val="C00000"/>
                </a:solidFill>
              </a:rPr>
              <a:t>Who is </a:t>
            </a:r>
            <a:r>
              <a:rPr sz="3883" spc="13" dirty="0">
                <a:solidFill>
                  <a:srgbClr val="C00000"/>
                </a:solidFill>
              </a:rPr>
              <a:t>deemed </a:t>
            </a:r>
            <a:r>
              <a:rPr sz="3883" spc="27" dirty="0">
                <a:solidFill>
                  <a:srgbClr val="C00000"/>
                </a:solidFill>
              </a:rPr>
              <a:t>a</a:t>
            </a:r>
            <a:r>
              <a:rPr sz="3883" spc="-75" dirty="0">
                <a:solidFill>
                  <a:srgbClr val="C00000"/>
                </a:solidFill>
              </a:rPr>
              <a:t> </a:t>
            </a:r>
            <a:r>
              <a:rPr sz="3883" spc="23" dirty="0">
                <a:solidFill>
                  <a:srgbClr val="C00000"/>
                </a:solidFill>
              </a:rPr>
              <a:t>“Volunteer”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65048" y="4578290"/>
            <a:ext cx="6963896" cy="2202526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63051" marR="374287" indent="-151844" defTabSz="609585">
              <a:spcBef>
                <a:spcPts val="1280"/>
              </a:spcBef>
              <a:buClr>
                <a:srgbClr val="C00000"/>
              </a:buClr>
              <a:buFont typeface="Microsoft Sans Serif"/>
              <a:buChar char="•"/>
              <a:tabLst>
                <a:tab pos="163611" algn="l"/>
              </a:tabLst>
            </a:pP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Put </a:t>
            </a:r>
            <a:r>
              <a:rPr sz="2800" spc="-23" dirty="0">
                <a:solidFill>
                  <a:srgbClr val="000000"/>
                </a:solidFill>
                <a:latin typeface="Calibri"/>
                <a:cs typeface="Calibri"/>
              </a:rPr>
              <a:t>simply,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800" i="1" spc="4" dirty="0">
                <a:solidFill>
                  <a:srgbClr val="000000"/>
                </a:solidFill>
                <a:latin typeface="Calibri"/>
                <a:cs typeface="Calibri"/>
              </a:rPr>
              <a:t>Volunteer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these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circumstances,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is </a:t>
            </a:r>
            <a:r>
              <a:rPr sz="2800" spc="-17" dirty="0">
                <a:solidFill>
                  <a:srgbClr val="000000"/>
                </a:solidFill>
                <a:latin typeface="Calibri"/>
                <a:cs typeface="Calibri"/>
              </a:rPr>
              <a:t>any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adult 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who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might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be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in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the position of being alone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with a 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young person </a:t>
            </a:r>
            <a:r>
              <a:rPr sz="2800" spc="-17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period of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 time.</a:t>
            </a:r>
          </a:p>
          <a:p>
            <a:pPr defTabSz="609585"/>
            <a:endParaRPr sz="28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172324-E06B-4BD9-AB0B-2197236A0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21" y="1008529"/>
            <a:ext cx="2521676" cy="33622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11AB9-D159-487B-944F-D9D9D5B6F8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237" y="2017059"/>
            <a:ext cx="1647617" cy="219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0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0962" y="27292"/>
            <a:ext cx="6362077" cy="662594"/>
          </a:xfrm>
          <a:prstGeom prst="rect">
            <a:avLst/>
          </a:prstGeom>
        </p:spPr>
        <p:txBody>
          <a:bodyPr vert="horz" wrap="square" lIns="0" tIns="10645" rIns="0" bIns="0" rtlCol="0" anchor="ctr">
            <a:spAutoFit/>
          </a:bodyPr>
          <a:lstStyle/>
          <a:p>
            <a:pPr marL="11206" algn="ctr">
              <a:lnSpc>
                <a:spcPct val="100000"/>
              </a:lnSpc>
              <a:spcBef>
                <a:spcPts val="84"/>
              </a:spcBef>
            </a:pPr>
            <a:r>
              <a:rPr sz="4236" spc="4" dirty="0">
                <a:solidFill>
                  <a:srgbClr val="C00000"/>
                </a:solidFill>
              </a:rPr>
              <a:t>Screening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5118" y="762000"/>
            <a:ext cx="7933764" cy="51084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63051" marR="4483" indent="-151844" defTabSz="609585">
              <a:lnSpc>
                <a:spcPts val="2285"/>
              </a:lnSpc>
              <a:spcBef>
                <a:spcPts val="375"/>
              </a:spcBef>
              <a:buClr>
                <a:srgbClr val="C00000"/>
              </a:buClr>
              <a:buFont typeface="Microsoft Sans Serif"/>
              <a:buChar char="•"/>
              <a:tabLst>
                <a:tab pos="163611" algn="l"/>
              </a:tabLst>
            </a:pPr>
            <a:r>
              <a:rPr sz="2800" spc="-23" dirty="0">
                <a:solidFill>
                  <a:srgbClr val="000000"/>
                </a:solidFill>
                <a:latin typeface="Calibri"/>
                <a:cs typeface="Calibri"/>
              </a:rPr>
              <a:t>“one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on one” </a:t>
            </a:r>
            <a:r>
              <a:rPr sz="2800" spc="-13" dirty="0">
                <a:solidFill>
                  <a:srgbClr val="000000"/>
                </a:solidFill>
                <a:latin typeface="Calibri"/>
                <a:cs typeface="Calibri"/>
              </a:rPr>
              <a:t>contact,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or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an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adult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person could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be alone 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with a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*young person </a:t>
            </a:r>
            <a:r>
              <a:rPr sz="2800" spc="-17" dirty="0">
                <a:solidFill>
                  <a:srgbClr val="000000"/>
                </a:solidFill>
                <a:latin typeface="Calibri"/>
                <a:cs typeface="Calibri"/>
              </a:rPr>
              <a:t>for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period of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time,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that person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shall be 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screened.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27"/>
              </a:spcBef>
              <a:buClr>
                <a:srgbClr val="C00000"/>
              </a:buClr>
              <a:buFont typeface="Microsoft Sans Serif"/>
              <a:buChar char="•"/>
            </a:pPr>
            <a:endParaRPr sz="2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63051" indent="-151844" defTabSz="609585">
              <a:lnSpc>
                <a:spcPts val="2413"/>
              </a:lnSpc>
              <a:buClr>
                <a:srgbClr val="C00000"/>
              </a:buClr>
              <a:buFont typeface="Microsoft Sans Serif"/>
              <a:buChar char="•"/>
              <a:tabLst>
                <a:tab pos="163611" algn="l"/>
              </a:tabLst>
            </a:pP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The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screening process requires </a:t>
            </a:r>
            <a:r>
              <a:rPr sz="2800" spc="-4" dirty="0">
                <a:solidFill>
                  <a:srgbClr val="000000"/>
                </a:solidFill>
                <a:latin typeface="Calibri"/>
                <a:cs typeface="Calibri"/>
              </a:rPr>
              <a:t>the adult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person </a:t>
            </a:r>
            <a:r>
              <a:rPr sz="2800" spc="-13" dirty="0">
                <a:solidFill>
                  <a:srgbClr val="000000"/>
                </a:solidFill>
                <a:latin typeface="Calibri"/>
                <a:cs typeface="Calibri"/>
              </a:rPr>
              <a:t>to 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provide</a:t>
            </a:r>
            <a:r>
              <a:rPr sz="2800" spc="44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a</a:t>
            </a:r>
            <a:r>
              <a:rPr lang="en-AU" sz="280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000000"/>
                </a:solidFill>
                <a:latin typeface="Calibri"/>
                <a:cs typeface="Calibri"/>
              </a:rPr>
              <a:t>Volunteer</a:t>
            </a:r>
            <a:r>
              <a:rPr sz="2800" spc="-9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spc="9" dirty="0">
                <a:solidFill>
                  <a:srgbClr val="000000"/>
                </a:solidFill>
                <a:latin typeface="Calibri"/>
                <a:cs typeface="Calibri"/>
              </a:rPr>
              <a:t>Declaration.</a:t>
            </a:r>
            <a:endParaRPr sz="2800" dirty="0">
              <a:solidFill>
                <a:srgbClr val="000000"/>
              </a:solidFill>
              <a:latin typeface="Calibri"/>
              <a:cs typeface="Calibri"/>
            </a:endParaRPr>
          </a:p>
          <a:p>
            <a:pPr defTabSz="609585">
              <a:spcBef>
                <a:spcPts val="13"/>
              </a:spcBef>
            </a:pPr>
            <a:endParaRPr sz="40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51844" defTabSz="609585"/>
            <a:r>
              <a:rPr sz="2000" spc="-4" dirty="0">
                <a:solidFill>
                  <a:srgbClr val="000000"/>
                </a:solidFill>
                <a:latin typeface="Calibri"/>
                <a:cs typeface="Calibri"/>
              </a:rPr>
              <a:t>* </a:t>
            </a:r>
            <a:r>
              <a:rPr sz="2800" u="heavy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Definition of </a:t>
            </a:r>
            <a:r>
              <a:rPr sz="2800" u="heavy" spc="-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Young</a:t>
            </a:r>
            <a:r>
              <a:rPr sz="2800" u="heavy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 </a:t>
            </a:r>
            <a:r>
              <a:rPr sz="2800" u="heavy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BF0000"/>
                  </a:solidFill>
                </a:uFill>
                <a:latin typeface="Calibri"/>
                <a:cs typeface="Calibri"/>
              </a:rPr>
              <a:t>Person</a:t>
            </a:r>
            <a:endParaRPr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  <a:p>
            <a:pPr marL="374287" marR="126070" defTabSz="609585">
              <a:spcBef>
                <a:spcPts val="357"/>
              </a:spcBef>
            </a:pPr>
            <a:r>
              <a:rPr sz="2800" spc="2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Any </a:t>
            </a:r>
            <a:r>
              <a:rPr sz="2800" spc="1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individual </a:t>
            </a:r>
            <a:r>
              <a:rPr sz="2800" spc="2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who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might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participate </a:t>
            </a:r>
            <a:r>
              <a:rPr sz="2800" spc="1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in </a:t>
            </a:r>
            <a:r>
              <a:rPr sz="2800" spc="2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Rotary </a:t>
            </a:r>
            <a:r>
              <a:rPr sz="2800" spc="-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Youth </a:t>
            </a:r>
            <a:r>
              <a:rPr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Program, regardless</a:t>
            </a:r>
            <a:r>
              <a:rPr sz="2800" spc="-208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 whether or not they </a:t>
            </a:r>
            <a:r>
              <a:rPr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are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legal </a:t>
            </a:r>
            <a:r>
              <a:rPr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age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of</a:t>
            </a:r>
            <a:r>
              <a:rPr sz="2800" spc="-16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majority.</a:t>
            </a:r>
            <a:r>
              <a:rPr lang="en-AU"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br>
              <a:rPr lang="en-AU"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</a:br>
            <a:r>
              <a:rPr sz="2800" spc="2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Also </a:t>
            </a:r>
            <a:r>
              <a:rPr sz="2800" spc="-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referred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to </a:t>
            </a:r>
            <a:r>
              <a:rPr sz="2800" spc="13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as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children,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child, youth, </a:t>
            </a:r>
            <a:r>
              <a:rPr sz="2800" spc="4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student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or young</a:t>
            </a:r>
            <a:r>
              <a:rPr sz="2800" spc="-252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 </a:t>
            </a:r>
            <a:r>
              <a:rPr sz="2800" spc="9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people</a:t>
            </a:r>
            <a:endParaRPr sz="2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4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resenterMedia Static Theme">
  <a:themeElements>
    <a:clrScheme name="my colors">
      <a:dk1>
        <a:sysClr val="windowText" lastClr="000000"/>
      </a:dk1>
      <a:lt1>
        <a:sysClr val="window" lastClr="FFFFFF"/>
      </a:lt1>
      <a:dk2>
        <a:srgbClr val="1C3554"/>
      </a:dk2>
      <a:lt2>
        <a:srgbClr val="BFDBFF"/>
      </a:lt2>
      <a:accent1>
        <a:srgbClr val="0072FF"/>
      </a:accent1>
      <a:accent2>
        <a:srgbClr val="BFDBFF"/>
      </a:accent2>
      <a:accent3>
        <a:srgbClr val="386BA9"/>
      </a:accent3>
      <a:accent4>
        <a:srgbClr val="1C3554"/>
      </a:accent4>
      <a:accent5>
        <a:srgbClr val="38A989"/>
      </a:accent5>
      <a:accent6>
        <a:srgbClr val="FF8800"/>
      </a:accent6>
      <a:hlink>
        <a:srgbClr val="FF8800"/>
      </a:hlink>
      <a:folHlink>
        <a:srgbClr val="FF88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Risk_it">
      <a:dk1>
        <a:srgbClr val="000000"/>
      </a:dk1>
      <a:lt1>
        <a:srgbClr val="FFFFFF"/>
      </a:lt1>
      <a:dk2>
        <a:srgbClr val="44C0D1"/>
      </a:dk2>
      <a:lt2>
        <a:srgbClr val="E7E6E6"/>
      </a:lt2>
      <a:accent1>
        <a:srgbClr val="4472C4"/>
      </a:accent1>
      <a:accent2>
        <a:srgbClr val="ED7D31"/>
      </a:accent2>
      <a:accent3>
        <a:srgbClr val="DB3F34"/>
      </a:accent3>
      <a:accent4>
        <a:srgbClr val="FFC000"/>
      </a:accent4>
      <a:accent5>
        <a:srgbClr val="5B9BD5"/>
      </a:accent5>
      <a:accent6>
        <a:srgbClr val="70AD47"/>
      </a:accent6>
      <a:hlink>
        <a:srgbClr val="FF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25195</TotalTime>
  <Words>1675</Words>
  <Application>Microsoft Office PowerPoint</Application>
  <PresentationFormat>On-screen Show (4:3)</PresentationFormat>
  <Paragraphs>198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Segoe UI</vt:lpstr>
      <vt:lpstr>Calibri</vt:lpstr>
      <vt:lpstr>Times New Roman</vt:lpstr>
      <vt:lpstr>Arial</vt:lpstr>
      <vt:lpstr>Microsoft Sans Serif</vt:lpstr>
      <vt:lpstr>Corbel</vt:lpstr>
      <vt:lpstr>Perpetua</vt:lpstr>
      <vt:lpstr>Calibri Light</vt:lpstr>
      <vt:lpstr>Helvetica</vt:lpstr>
      <vt:lpstr>PresenterMedia Static Theme</vt:lpstr>
      <vt:lpstr>Office Theme</vt:lpstr>
      <vt:lpstr>PowerPoint Presentation</vt:lpstr>
      <vt:lpstr>PowerPoint Presentation</vt:lpstr>
      <vt:lpstr>RI Statement of  Conduct for Working with Youth</vt:lpstr>
      <vt:lpstr>Our Obligations</vt:lpstr>
      <vt:lpstr>Rotary Youth Program Authorities</vt:lpstr>
      <vt:lpstr>Youth Protection compliance</vt:lpstr>
      <vt:lpstr>Youth Programs Club certification</vt:lpstr>
      <vt:lpstr>Who is deemed a “Volunteer”</vt:lpstr>
      <vt:lpstr>Screening</vt:lpstr>
      <vt:lpstr>Is a WWC or WWVP check sufficient screening for a Volunteer? </vt:lpstr>
      <vt:lpstr>Volunteer Declaration</vt:lpstr>
      <vt:lpstr>Volunteer Declaration</vt:lpstr>
      <vt:lpstr>Forms and Policies</vt:lpstr>
      <vt:lpstr>Are all Club Members deemed to be VOLUNTEERS?</vt:lpstr>
      <vt:lpstr>Who is exempt from screening?</vt:lpstr>
      <vt:lpstr> what to do in the event of an allegation</vt:lpstr>
      <vt:lpstr> WHAT ABOUT THE DETRACTORS?</vt:lpstr>
      <vt:lpstr>Questions</vt:lpstr>
      <vt:lpstr>PowerPoint Presentation</vt:lpstr>
    </vt:vector>
  </TitlesOfParts>
  <Company>eclipsed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eclipse</dc:creator>
  <cp:lastModifiedBy>Stephen Hill</cp:lastModifiedBy>
  <cp:revision>188</cp:revision>
  <dcterms:created xsi:type="dcterms:W3CDTF">2009-04-22T21:54:33Z</dcterms:created>
  <dcterms:modified xsi:type="dcterms:W3CDTF">2022-02-10T22:28:25Z</dcterms:modified>
</cp:coreProperties>
</file>